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Bitter" panose="02000000000000000000" pitchFamily="2" charset="77"/>
      <p:regular r:id="rId14"/>
    </p:embeddedFont>
    <p:embeddedFont>
      <p:font typeface="Bitter Bold" panose="02000000000000000000" pitchFamily="2" charset="0"/>
      <p:regular r:id="rId15"/>
      <p:bold r:id="rId16"/>
    </p:embeddedFont>
    <p:embeddedFont>
      <p:font typeface="Canva Sans" panose="020B0503030501040103" pitchFamily="34" charset="0"/>
      <p:regular r:id="rId17"/>
    </p:embeddedFont>
    <p:embeddedFont>
      <p:font typeface="Canva Sans Bold" panose="020B0803030501040103" pitchFamily="34" charset="0"/>
      <p:regular r:id="rId18"/>
      <p:bold r:id="rId19"/>
    </p:embeddedFont>
    <p:embeddedFont>
      <p:font typeface="Carollo Playscript" pitchFamily="2" charset="77"/>
      <p:regular r:id="rId20"/>
    </p:embeddedFont>
    <p:embeddedFont>
      <p:font typeface="Carollo Playscript Bold" pitchFamily="2" charset="77"/>
      <p:regular r:id="rId21"/>
      <p:bold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46" autoAdjust="0"/>
  </p:normalViewPr>
  <p:slideViewPr>
    <p:cSldViewPr>
      <p:cViewPr varScale="1">
        <p:scale>
          <a:sx n="51" d="100"/>
          <a:sy n="51" d="100"/>
        </p:scale>
        <p:origin x="216" y="4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11.svg"/><Relationship Id="rId7" Type="http://schemas.openxmlformats.org/officeDocument/2006/relationships/image" Target="../media/image15.svg"/><Relationship Id="rId12" Type="http://schemas.openxmlformats.org/officeDocument/2006/relationships/image" Target="../media/image20.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svg"/><Relationship Id="rId10" Type="http://schemas.openxmlformats.org/officeDocument/2006/relationships/image" Target="../media/image18.sv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svg"/><Relationship Id="rId7"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196840">
            <a:off x="-666276" y="6176865"/>
            <a:ext cx="8154499" cy="5300815"/>
          </a:xfrm>
          <a:custGeom>
            <a:avLst/>
            <a:gdLst/>
            <a:ahLst/>
            <a:cxnLst/>
            <a:rect l="l" t="t" r="r" b="b"/>
            <a:pathLst>
              <a:path w="8154499" h="5300815">
                <a:moveTo>
                  <a:pt x="0" y="0"/>
                </a:moveTo>
                <a:lnTo>
                  <a:pt x="8154498" y="0"/>
                </a:lnTo>
                <a:lnTo>
                  <a:pt x="8154498" y="5300815"/>
                </a:lnTo>
                <a:lnTo>
                  <a:pt x="0" y="530081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nvGrpSpPr>
          <p:cNvPr id="3" name="Group 3"/>
          <p:cNvGrpSpPr/>
          <p:nvPr/>
        </p:nvGrpSpPr>
        <p:grpSpPr>
          <a:xfrm>
            <a:off x="0" y="9861827"/>
            <a:ext cx="18653760" cy="1173555"/>
            <a:chOff x="0" y="0"/>
            <a:chExt cx="24871680" cy="1564740"/>
          </a:xfrm>
        </p:grpSpPr>
        <p:grpSp>
          <p:nvGrpSpPr>
            <p:cNvPr id="4" name="Group 4"/>
            <p:cNvGrpSpPr/>
            <p:nvPr/>
          </p:nvGrpSpPr>
          <p:grpSpPr>
            <a:xfrm>
              <a:off x="0" y="0"/>
              <a:ext cx="12435840" cy="1564740"/>
              <a:chOff x="0" y="0"/>
              <a:chExt cx="12954000" cy="1629937"/>
            </a:xfrm>
          </p:grpSpPr>
          <p:sp>
            <p:nvSpPr>
              <p:cNvPr id="5" name="Freeform 5"/>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nvGrpSpPr>
            <p:cNvPr id="6" name="Group 6"/>
            <p:cNvGrpSpPr/>
            <p:nvPr/>
          </p:nvGrpSpPr>
          <p:grpSpPr>
            <a:xfrm>
              <a:off x="12435840" y="0"/>
              <a:ext cx="12435840" cy="1564740"/>
              <a:chOff x="0" y="0"/>
              <a:chExt cx="12954000" cy="1629937"/>
            </a:xfrm>
          </p:grpSpPr>
          <p:sp>
            <p:nvSpPr>
              <p:cNvPr id="7" name="Freeform 7"/>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sp>
        <p:nvSpPr>
          <p:cNvPr id="8" name="Freeform 8"/>
          <p:cNvSpPr/>
          <p:nvPr/>
        </p:nvSpPr>
        <p:spPr>
          <a:xfrm rot="-1936435">
            <a:off x="-1176989" y="-678148"/>
            <a:ext cx="8154499" cy="5300815"/>
          </a:xfrm>
          <a:custGeom>
            <a:avLst/>
            <a:gdLst/>
            <a:ahLst/>
            <a:cxnLst/>
            <a:rect l="l" t="t" r="r" b="b"/>
            <a:pathLst>
              <a:path w="8154499" h="5300815">
                <a:moveTo>
                  <a:pt x="0" y="0"/>
                </a:moveTo>
                <a:lnTo>
                  <a:pt x="8154499" y="0"/>
                </a:lnTo>
                <a:lnTo>
                  <a:pt x="8154499" y="5300815"/>
                </a:lnTo>
                <a:lnTo>
                  <a:pt x="0" y="530081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9" name="Freeform 9"/>
          <p:cNvSpPr/>
          <p:nvPr/>
        </p:nvSpPr>
        <p:spPr>
          <a:xfrm rot="3974587">
            <a:off x="4474548" y="1337870"/>
            <a:ext cx="2383039" cy="2131737"/>
          </a:xfrm>
          <a:custGeom>
            <a:avLst/>
            <a:gdLst/>
            <a:ahLst/>
            <a:cxnLst/>
            <a:rect l="l" t="t" r="r" b="b"/>
            <a:pathLst>
              <a:path w="2383039" h="2131737">
                <a:moveTo>
                  <a:pt x="0" y="0"/>
                </a:moveTo>
                <a:lnTo>
                  <a:pt x="2383039" y="0"/>
                </a:lnTo>
                <a:lnTo>
                  <a:pt x="2383039" y="2131737"/>
                </a:lnTo>
                <a:lnTo>
                  <a:pt x="0" y="21317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grpSp>
        <p:nvGrpSpPr>
          <p:cNvPr id="10" name="Group 10"/>
          <p:cNvGrpSpPr/>
          <p:nvPr/>
        </p:nvGrpSpPr>
        <p:grpSpPr>
          <a:xfrm>
            <a:off x="5024554" y="7116638"/>
            <a:ext cx="1870564" cy="187056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lnTo>
                    <a:pt x="466396" y="87561"/>
                  </a:lnTo>
                  <a:lnTo>
                    <a:pt x="553838" y="27679"/>
                  </a:lnTo>
                  <a:lnTo>
                    <a:pt x="578287" y="131093"/>
                  </a:lnTo>
                  <a:lnTo>
                    <a:pt x="681363" y="106978"/>
                  </a:lnTo>
                  <a:lnTo>
                    <a:pt x="666963" y="212279"/>
                  </a:lnTo>
                  <a:lnTo>
                    <a:pt x="771752" y="227186"/>
                  </a:lnTo>
                  <a:lnTo>
                    <a:pt x="720448" y="320152"/>
                  </a:lnTo>
                  <a:lnTo>
                    <a:pt x="812800" y="372069"/>
                  </a:lnTo>
                  <a:lnTo>
                    <a:pt x="731520" y="440145"/>
                  </a:lnTo>
                  <a:lnTo>
                    <a:pt x="798961" y="522061"/>
                  </a:lnTo>
                  <a:lnTo>
                    <a:pt x="698682" y="556053"/>
                  </a:lnTo>
                  <a:lnTo>
                    <a:pt x="732104" y="656904"/>
                  </a:lnTo>
                  <a:lnTo>
                    <a:pt x="626370" y="652219"/>
                  </a:lnTo>
                  <a:lnTo>
                    <a:pt x="621259" y="758384"/>
                  </a:lnTo>
                  <a:lnTo>
                    <a:pt x="524350" y="715658"/>
                  </a:lnTo>
                  <a:lnTo>
                    <a:pt x="481396" y="812800"/>
                  </a:lnTo>
                  <a:lnTo>
                    <a:pt x="406400" y="737801"/>
                  </a:lnTo>
                  <a:lnTo>
                    <a:pt x="331404" y="812800"/>
                  </a:lnTo>
                  <a:lnTo>
                    <a:pt x="288450" y="715658"/>
                  </a:lnTo>
                  <a:lnTo>
                    <a:pt x="191541" y="758384"/>
                  </a:lnTo>
                  <a:lnTo>
                    <a:pt x="186430" y="652219"/>
                  </a:lnTo>
                  <a:lnTo>
                    <a:pt x="80696" y="656904"/>
                  </a:lnTo>
                  <a:lnTo>
                    <a:pt x="114118" y="556053"/>
                  </a:lnTo>
                  <a:lnTo>
                    <a:pt x="13839" y="522061"/>
                  </a:lnTo>
                  <a:lnTo>
                    <a:pt x="81280" y="440145"/>
                  </a:lnTo>
                  <a:lnTo>
                    <a:pt x="0" y="372069"/>
                  </a:lnTo>
                  <a:lnTo>
                    <a:pt x="92352" y="320152"/>
                  </a:lnTo>
                  <a:lnTo>
                    <a:pt x="41047" y="227186"/>
                  </a:lnTo>
                  <a:lnTo>
                    <a:pt x="145837" y="212279"/>
                  </a:lnTo>
                  <a:lnTo>
                    <a:pt x="131437" y="106978"/>
                  </a:lnTo>
                  <a:lnTo>
                    <a:pt x="234513" y="131093"/>
                  </a:lnTo>
                  <a:lnTo>
                    <a:pt x="258962" y="27679"/>
                  </a:lnTo>
                  <a:lnTo>
                    <a:pt x="346404" y="87561"/>
                  </a:lnTo>
                  <a:lnTo>
                    <a:pt x="406400" y="0"/>
                  </a:lnTo>
                  <a:close/>
                </a:path>
              </a:pathLst>
            </a:custGeom>
            <a:solidFill>
              <a:srgbClr val="A4934C"/>
            </a:solidFill>
          </p:spPr>
          <p:txBody>
            <a:bodyPr/>
            <a:lstStyle/>
            <a:p>
              <a:endParaRPr lang="hr-HR"/>
            </a:p>
          </p:txBody>
        </p:sp>
        <p:sp>
          <p:nvSpPr>
            <p:cNvPr id="12" name="TextBox 12"/>
            <p:cNvSpPr txBox="1"/>
            <p:nvPr/>
          </p:nvSpPr>
          <p:spPr>
            <a:xfrm>
              <a:off x="139700" y="92075"/>
              <a:ext cx="533400" cy="581025"/>
            </a:xfrm>
            <a:prstGeom prst="rect">
              <a:avLst/>
            </a:prstGeom>
          </p:spPr>
          <p:txBody>
            <a:bodyPr lIns="50800" tIns="50800" rIns="50800" bIns="50800" rtlCol="0" anchor="ctr"/>
            <a:lstStyle/>
            <a:p>
              <a:pPr algn="ctr">
                <a:lnSpc>
                  <a:spcPts val="2982"/>
                </a:lnSpc>
              </a:pPr>
              <a:endParaRPr/>
            </a:p>
          </p:txBody>
        </p:sp>
      </p:grpSp>
      <p:sp>
        <p:nvSpPr>
          <p:cNvPr id="13" name="Freeform 13"/>
          <p:cNvSpPr/>
          <p:nvPr/>
        </p:nvSpPr>
        <p:spPr>
          <a:xfrm>
            <a:off x="957609" y="1217904"/>
            <a:ext cx="2114205" cy="2114205"/>
          </a:xfrm>
          <a:custGeom>
            <a:avLst/>
            <a:gdLst/>
            <a:ahLst/>
            <a:cxnLst/>
            <a:rect l="l" t="t" r="r" b="b"/>
            <a:pathLst>
              <a:path w="2114205" h="2114205">
                <a:moveTo>
                  <a:pt x="0" y="0"/>
                </a:moveTo>
                <a:lnTo>
                  <a:pt x="2114205" y="0"/>
                </a:lnTo>
                <a:lnTo>
                  <a:pt x="2114205" y="2114205"/>
                </a:lnTo>
                <a:lnTo>
                  <a:pt x="0" y="21142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hr-HR"/>
          </a:p>
        </p:txBody>
      </p:sp>
      <p:grpSp>
        <p:nvGrpSpPr>
          <p:cNvPr id="14" name="Group 14"/>
          <p:cNvGrpSpPr/>
          <p:nvPr/>
        </p:nvGrpSpPr>
        <p:grpSpPr>
          <a:xfrm>
            <a:off x="1062340" y="1486009"/>
            <a:ext cx="5971792" cy="7557636"/>
            <a:chOff x="0" y="0"/>
            <a:chExt cx="6021070" cy="7620000"/>
          </a:xfrm>
        </p:grpSpPr>
        <p:sp>
          <p:nvSpPr>
            <p:cNvPr id="15" name="Freeform 15"/>
            <p:cNvSpPr/>
            <p:nvPr/>
          </p:nvSpPr>
          <p:spPr>
            <a:xfrm>
              <a:off x="0" y="0"/>
              <a:ext cx="6022340" cy="7620000"/>
            </a:xfrm>
            <a:custGeom>
              <a:avLst/>
              <a:gdLst/>
              <a:ahLst/>
              <a:cxnLst/>
              <a:rect l="l" t="t" r="r" b="b"/>
              <a:pathLst>
                <a:path w="6022340" h="7620000">
                  <a:moveTo>
                    <a:pt x="3011170" y="0"/>
                  </a:moveTo>
                  <a:cubicBezTo>
                    <a:pt x="1348147" y="0"/>
                    <a:pt x="0" y="1705795"/>
                    <a:pt x="0" y="3810000"/>
                  </a:cubicBezTo>
                  <a:cubicBezTo>
                    <a:pt x="0" y="5914205"/>
                    <a:pt x="1348147" y="7620000"/>
                    <a:pt x="3011170" y="7620000"/>
                  </a:cubicBezTo>
                  <a:cubicBezTo>
                    <a:pt x="4674193" y="7620000"/>
                    <a:pt x="6022340" y="5914205"/>
                    <a:pt x="6022340" y="3810000"/>
                  </a:cubicBezTo>
                  <a:cubicBezTo>
                    <a:pt x="6022340" y="1705795"/>
                    <a:pt x="4674193" y="0"/>
                    <a:pt x="3011170" y="0"/>
                  </a:cubicBezTo>
                  <a:close/>
                </a:path>
              </a:pathLst>
            </a:custGeom>
            <a:blipFill>
              <a:blip r:embed="rId8"/>
              <a:stretch>
                <a:fillRect l="-27625" r="-27625"/>
              </a:stretch>
            </a:blipFill>
          </p:spPr>
          <p:txBody>
            <a:bodyPr/>
            <a:lstStyle/>
            <a:p>
              <a:endParaRPr lang="hr-HR"/>
            </a:p>
          </p:txBody>
        </p:sp>
      </p:grpSp>
      <p:sp>
        <p:nvSpPr>
          <p:cNvPr id="16" name="Freeform 16"/>
          <p:cNvSpPr/>
          <p:nvPr/>
        </p:nvSpPr>
        <p:spPr>
          <a:xfrm>
            <a:off x="440089" y="8987202"/>
            <a:ext cx="4256665" cy="892126"/>
          </a:xfrm>
          <a:custGeom>
            <a:avLst/>
            <a:gdLst/>
            <a:ahLst/>
            <a:cxnLst/>
            <a:rect l="l" t="t" r="r" b="b"/>
            <a:pathLst>
              <a:path w="4256665" h="892126">
                <a:moveTo>
                  <a:pt x="0" y="0"/>
                </a:moveTo>
                <a:lnTo>
                  <a:pt x="4256666" y="0"/>
                </a:lnTo>
                <a:lnTo>
                  <a:pt x="4256666" y="892126"/>
                </a:lnTo>
                <a:lnTo>
                  <a:pt x="0" y="892126"/>
                </a:lnTo>
                <a:lnTo>
                  <a:pt x="0" y="0"/>
                </a:lnTo>
                <a:close/>
              </a:path>
            </a:pathLst>
          </a:custGeom>
          <a:blipFill>
            <a:blip r:embed="rId9"/>
            <a:stretch>
              <a:fillRect/>
            </a:stretch>
          </a:blipFill>
        </p:spPr>
        <p:txBody>
          <a:bodyPr/>
          <a:lstStyle/>
          <a:p>
            <a:endParaRPr lang="hr-HR"/>
          </a:p>
        </p:txBody>
      </p:sp>
      <p:sp>
        <p:nvSpPr>
          <p:cNvPr id="17" name="Freeform 17"/>
          <p:cNvSpPr/>
          <p:nvPr/>
        </p:nvSpPr>
        <p:spPr>
          <a:xfrm>
            <a:off x="15494714" y="-53940"/>
            <a:ext cx="3133105" cy="3133105"/>
          </a:xfrm>
          <a:custGeom>
            <a:avLst/>
            <a:gdLst/>
            <a:ahLst/>
            <a:cxnLst/>
            <a:rect l="l" t="t" r="r" b="b"/>
            <a:pathLst>
              <a:path w="3133105" h="3133105">
                <a:moveTo>
                  <a:pt x="0" y="0"/>
                </a:moveTo>
                <a:lnTo>
                  <a:pt x="3133105" y="0"/>
                </a:lnTo>
                <a:lnTo>
                  <a:pt x="3133105" y="3133105"/>
                </a:lnTo>
                <a:lnTo>
                  <a:pt x="0" y="3133105"/>
                </a:lnTo>
                <a:lnTo>
                  <a:pt x="0" y="0"/>
                </a:lnTo>
                <a:close/>
              </a:path>
            </a:pathLst>
          </a:custGeom>
          <a:blipFill>
            <a:blip r:embed="rId10"/>
            <a:stretch>
              <a:fillRect/>
            </a:stretch>
          </a:blipFill>
        </p:spPr>
        <p:txBody>
          <a:bodyPr/>
          <a:lstStyle/>
          <a:p>
            <a:endParaRPr lang="hr-HR"/>
          </a:p>
        </p:txBody>
      </p:sp>
      <p:grpSp>
        <p:nvGrpSpPr>
          <p:cNvPr id="18" name="Group 18"/>
          <p:cNvGrpSpPr/>
          <p:nvPr/>
        </p:nvGrpSpPr>
        <p:grpSpPr>
          <a:xfrm>
            <a:off x="7500854" y="2683098"/>
            <a:ext cx="9758446" cy="5645521"/>
            <a:chOff x="0" y="0"/>
            <a:chExt cx="13011262" cy="7527362"/>
          </a:xfrm>
        </p:grpSpPr>
        <p:sp>
          <p:nvSpPr>
            <p:cNvPr id="19" name="TextBox 19"/>
            <p:cNvSpPr txBox="1"/>
            <p:nvPr/>
          </p:nvSpPr>
          <p:spPr>
            <a:xfrm>
              <a:off x="0" y="200025"/>
              <a:ext cx="13011262" cy="3323463"/>
            </a:xfrm>
            <a:prstGeom prst="rect">
              <a:avLst/>
            </a:prstGeom>
          </p:spPr>
          <p:txBody>
            <a:bodyPr lIns="0" tIns="0" rIns="0" bIns="0" rtlCol="0" anchor="t">
              <a:spAutoFit/>
            </a:bodyPr>
            <a:lstStyle/>
            <a:p>
              <a:pPr marL="0" lvl="0" indent="0" algn="r">
                <a:lnSpc>
                  <a:spcPts val="9312"/>
                </a:lnSpc>
              </a:pPr>
              <a:r>
                <a:rPr lang="en-US" sz="9600" b="1">
                  <a:solidFill>
                    <a:srgbClr val="111111"/>
                  </a:solidFill>
                  <a:latin typeface="Carollo Playscript Bold"/>
                  <a:ea typeface="Carollo Playscript Bold"/>
                  <a:cs typeface="Carollo Playscript Bold"/>
                  <a:sym typeface="Carollo Playscript Bold"/>
                </a:rPr>
                <a:t>Team Policy Debate Rules</a:t>
              </a:r>
            </a:p>
          </p:txBody>
        </p:sp>
        <p:sp>
          <p:nvSpPr>
            <p:cNvPr id="20" name="TextBox 20"/>
            <p:cNvSpPr txBox="1"/>
            <p:nvPr/>
          </p:nvSpPr>
          <p:spPr>
            <a:xfrm>
              <a:off x="1829548" y="4737172"/>
              <a:ext cx="11181714" cy="2790190"/>
            </a:xfrm>
            <a:prstGeom prst="rect">
              <a:avLst/>
            </a:prstGeom>
          </p:spPr>
          <p:txBody>
            <a:bodyPr lIns="0" tIns="0" rIns="0" bIns="0" rtlCol="0" anchor="t">
              <a:spAutoFit/>
            </a:bodyPr>
            <a:lstStyle/>
            <a:p>
              <a:pPr marL="0" lvl="0" indent="0" algn="r">
                <a:lnSpc>
                  <a:spcPts val="4260"/>
                </a:lnSpc>
              </a:pPr>
              <a:r>
                <a:rPr lang="en-US" sz="3000">
                  <a:solidFill>
                    <a:srgbClr val="111111"/>
                  </a:solidFill>
                  <a:latin typeface="Bitter"/>
                  <a:ea typeface="Bitter"/>
                  <a:cs typeface="Bitter"/>
                  <a:sym typeface="Bitter"/>
                </a:rPr>
                <a:t>Essential rules and procedures for participating in team policy debates, ensuring clarity and fairness for all participants.</a:t>
              </a:r>
            </a:p>
          </p:txBody>
        </p:sp>
      </p:grpSp>
      <p:sp>
        <p:nvSpPr>
          <p:cNvPr id="21" name="TextBox 21"/>
          <p:cNvSpPr txBox="1"/>
          <p:nvPr/>
        </p:nvSpPr>
        <p:spPr>
          <a:xfrm>
            <a:off x="5295723" y="257002"/>
            <a:ext cx="9758446" cy="771698"/>
          </a:xfrm>
          <a:prstGeom prst="rect">
            <a:avLst/>
          </a:prstGeom>
        </p:spPr>
        <p:txBody>
          <a:bodyPr lIns="0" tIns="0" rIns="0" bIns="0" rtlCol="0" anchor="t">
            <a:spAutoFit/>
          </a:bodyPr>
          <a:lstStyle/>
          <a:p>
            <a:pPr marL="0" lvl="0" indent="0" algn="r">
              <a:lnSpc>
                <a:spcPts val="6064"/>
              </a:lnSpc>
              <a:spcBef>
                <a:spcPct val="0"/>
              </a:spcBef>
            </a:pPr>
            <a:r>
              <a:rPr lang="en-US" sz="4331" b="1">
                <a:solidFill>
                  <a:srgbClr val="111111"/>
                </a:solidFill>
                <a:latin typeface="Bitter Bold"/>
                <a:ea typeface="Bitter Bold"/>
                <a:cs typeface="Bitter Bold"/>
                <a:sym typeface="Bitter Bold"/>
              </a:rPr>
              <a:t>LTTA 2  -  ACTIVITY  - DEBATE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86022" y="2686050"/>
            <a:ext cx="6915953" cy="6915953"/>
          </a:xfrm>
          <a:custGeom>
            <a:avLst/>
            <a:gdLst/>
            <a:ahLst/>
            <a:cxnLst/>
            <a:rect l="l" t="t" r="r" b="b"/>
            <a:pathLst>
              <a:path w="6915953" h="6915953">
                <a:moveTo>
                  <a:pt x="0" y="0"/>
                </a:moveTo>
                <a:lnTo>
                  <a:pt x="6915952" y="0"/>
                </a:lnTo>
                <a:lnTo>
                  <a:pt x="6915952" y="6915953"/>
                </a:lnTo>
                <a:lnTo>
                  <a:pt x="0" y="6915953"/>
                </a:lnTo>
                <a:lnTo>
                  <a:pt x="0" y="0"/>
                </a:lnTo>
                <a:close/>
              </a:path>
            </a:pathLst>
          </a:custGeom>
          <a:blipFill>
            <a:blip r:embed="rId2"/>
            <a:stretch>
              <a:fillRect/>
            </a:stretch>
          </a:blipFill>
        </p:spPr>
        <p:txBody>
          <a:bodyPr/>
          <a:lstStyle/>
          <a:p>
            <a:endParaRPr lang="hr-HR"/>
          </a:p>
        </p:txBody>
      </p:sp>
      <p:sp>
        <p:nvSpPr>
          <p:cNvPr id="3" name="TextBox 3"/>
          <p:cNvSpPr txBox="1"/>
          <p:nvPr/>
        </p:nvSpPr>
        <p:spPr>
          <a:xfrm>
            <a:off x="381000" y="933450"/>
            <a:ext cx="17525999" cy="887095"/>
          </a:xfrm>
          <a:prstGeom prst="rect">
            <a:avLst/>
          </a:prstGeom>
        </p:spPr>
        <p:txBody>
          <a:bodyPr wrap="square" lIns="0" tIns="0" rIns="0" bIns="0" rtlCol="0" anchor="t">
            <a:spAutoFit/>
          </a:bodyPr>
          <a:lstStyle/>
          <a:p>
            <a:pPr algn="ctr">
              <a:lnSpc>
                <a:spcPts val="7279"/>
              </a:lnSpc>
            </a:pPr>
            <a:r>
              <a:rPr lang="en-US" sz="5199" b="1" dirty="0">
                <a:solidFill>
                  <a:srgbClr val="000000"/>
                </a:solidFill>
                <a:latin typeface="Canva Sans Bold"/>
                <a:ea typeface="Canva Sans Bold"/>
                <a:cs typeface="Canva Sans Bold"/>
                <a:sym typeface="Canva Sans Bold"/>
              </a:rPr>
              <a:t>Topic 1: Should AI monitor students in school? </a:t>
            </a:r>
          </a:p>
        </p:txBody>
      </p:sp>
      <p:sp>
        <p:nvSpPr>
          <p:cNvPr id="4" name="Round Diagonal Corner of Rectangle 3">
            <a:extLst>
              <a:ext uri="{FF2B5EF4-FFF2-40B4-BE49-F238E27FC236}">
                <a16:creationId xmlns:a16="http://schemas.microsoft.com/office/drawing/2014/main" id="{58B48B2B-B291-AE48-CFAB-C1FE6F78611E}"/>
              </a:ext>
            </a:extLst>
          </p:cNvPr>
          <p:cNvSpPr/>
          <p:nvPr/>
        </p:nvSpPr>
        <p:spPr>
          <a:xfrm>
            <a:off x="228600" y="495300"/>
            <a:ext cx="17678400" cy="1752600"/>
          </a:xfrm>
          <a:prstGeom prst="round2DiagRect">
            <a:avLst/>
          </a:prstGeom>
          <a:noFill/>
          <a:ln w="21272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02370" y="207328"/>
            <a:ext cx="6741319" cy="1078218"/>
          </a:xfrm>
          <a:prstGeom prst="rect">
            <a:avLst/>
          </a:prstGeom>
        </p:spPr>
        <p:txBody>
          <a:bodyPr lIns="0" tIns="0" rIns="0" bIns="0" rtlCol="0" anchor="t">
            <a:spAutoFit/>
          </a:bodyPr>
          <a:lstStyle/>
          <a:p>
            <a:pPr marL="0" lvl="0" indent="0" algn="ctr">
              <a:lnSpc>
                <a:spcPts val="8820"/>
              </a:lnSpc>
              <a:spcBef>
                <a:spcPct val="0"/>
              </a:spcBef>
            </a:pPr>
            <a:r>
              <a:rPr lang="en-US" sz="6300" b="1">
                <a:solidFill>
                  <a:srgbClr val="000000"/>
                </a:solidFill>
                <a:latin typeface="Canva Sans Bold"/>
                <a:ea typeface="Canva Sans Bold"/>
                <a:cs typeface="Canva Sans Bold"/>
                <a:sym typeface="Canva Sans Bold"/>
              </a:rPr>
              <a:t>TOPICS - group 2 </a:t>
            </a:r>
          </a:p>
        </p:txBody>
      </p:sp>
      <p:sp>
        <p:nvSpPr>
          <p:cNvPr id="3" name="TextBox 3"/>
          <p:cNvSpPr txBox="1"/>
          <p:nvPr/>
        </p:nvSpPr>
        <p:spPr>
          <a:xfrm>
            <a:off x="333134" y="2220981"/>
            <a:ext cx="17621731" cy="6595745"/>
          </a:xfrm>
          <a:prstGeom prst="rect">
            <a:avLst/>
          </a:prstGeom>
        </p:spPr>
        <p:txBody>
          <a:bodyPr lIns="0" tIns="0" rIns="0" bIns="0" rtlCol="0" anchor="t">
            <a:spAutoFit/>
          </a:bodyPr>
          <a:lstStyle/>
          <a:p>
            <a:pPr algn="l">
              <a:lnSpc>
                <a:spcPts val="6580"/>
              </a:lnSpc>
            </a:pPr>
            <a:r>
              <a:rPr lang="en-US" sz="4700" dirty="0">
                <a:solidFill>
                  <a:srgbClr val="000000"/>
                </a:solidFill>
                <a:latin typeface="Canva Sans"/>
                <a:ea typeface="Canva Sans"/>
                <a:cs typeface="Canva Sans"/>
                <a:sym typeface="Canva Sans"/>
              </a:rPr>
              <a:t>You have a </a:t>
            </a:r>
            <a:r>
              <a:rPr lang="en-US" sz="4700" b="1" dirty="0">
                <a:solidFill>
                  <a:srgbClr val="F60F0F"/>
                </a:solidFill>
                <a:latin typeface="Canva Sans Bold"/>
                <a:ea typeface="Canva Sans Bold"/>
                <a:cs typeface="Canva Sans Bold"/>
                <a:sym typeface="Canva Sans Bold"/>
              </a:rPr>
              <a:t>chatbot</a:t>
            </a:r>
            <a:r>
              <a:rPr lang="en-US" sz="4700" dirty="0">
                <a:solidFill>
                  <a:srgbClr val="F60F0F"/>
                </a:solidFill>
                <a:latin typeface="Canva Sans"/>
                <a:ea typeface="Canva Sans"/>
                <a:cs typeface="Canva Sans"/>
                <a:sym typeface="Canva Sans"/>
              </a:rPr>
              <a:t> </a:t>
            </a:r>
            <a:r>
              <a:rPr lang="en-US" sz="4700" b="1" dirty="0">
                <a:solidFill>
                  <a:srgbClr val="F60F0F"/>
                </a:solidFill>
                <a:latin typeface="Canva Sans Bold"/>
                <a:ea typeface="Canva Sans Bold"/>
                <a:cs typeface="Canva Sans Bold"/>
                <a:sym typeface="Canva Sans Bold"/>
              </a:rPr>
              <a:t>assistant</a:t>
            </a:r>
            <a:r>
              <a:rPr lang="en-US" sz="4700" dirty="0">
                <a:solidFill>
                  <a:srgbClr val="F60F0F"/>
                </a:solidFill>
                <a:latin typeface="Canva Sans"/>
                <a:ea typeface="Canva Sans"/>
                <a:cs typeface="Canva Sans"/>
                <a:sym typeface="Canva Sans"/>
              </a:rPr>
              <a:t> </a:t>
            </a:r>
            <a:r>
              <a:rPr lang="en-US" sz="4700" dirty="0">
                <a:solidFill>
                  <a:srgbClr val="000000"/>
                </a:solidFill>
                <a:latin typeface="Canva Sans"/>
                <a:ea typeface="Canva Sans"/>
                <a:cs typeface="Canva Sans"/>
                <a:sym typeface="Canva Sans"/>
              </a:rPr>
              <a:t> that helps you with </a:t>
            </a:r>
            <a:r>
              <a:rPr lang="en-US" sz="4700" b="1" dirty="0">
                <a:solidFill>
                  <a:srgbClr val="00AFEB"/>
                </a:solidFill>
                <a:latin typeface="Canva Sans Bold"/>
                <a:ea typeface="Canva Sans Bold"/>
                <a:cs typeface="Canva Sans Bold"/>
                <a:sym typeface="Canva Sans Bold"/>
              </a:rPr>
              <a:t>learning</a:t>
            </a:r>
            <a:r>
              <a:rPr lang="en-US" sz="4700" dirty="0">
                <a:solidFill>
                  <a:srgbClr val="000000"/>
                </a:solidFill>
                <a:latin typeface="Canva Sans"/>
                <a:ea typeface="Canva Sans"/>
                <a:cs typeface="Canva Sans"/>
                <a:sym typeface="Canva Sans"/>
              </a:rPr>
              <a:t> and your </a:t>
            </a:r>
            <a:r>
              <a:rPr lang="en-US" sz="4700" b="1" dirty="0">
                <a:solidFill>
                  <a:srgbClr val="1EBA23"/>
                </a:solidFill>
                <a:latin typeface="Canva Sans Bold"/>
                <a:ea typeface="Canva Sans Bold"/>
                <a:cs typeface="Canva Sans Bold"/>
                <a:sym typeface="Canva Sans Bold"/>
              </a:rPr>
              <a:t>homework</a:t>
            </a:r>
            <a:r>
              <a:rPr lang="en-US" sz="4700" dirty="0">
                <a:solidFill>
                  <a:srgbClr val="000000"/>
                </a:solidFill>
                <a:latin typeface="Canva Sans"/>
                <a:ea typeface="Canva Sans"/>
                <a:cs typeface="Canva Sans"/>
                <a:sym typeface="Canva Sans"/>
              </a:rPr>
              <a:t>.</a:t>
            </a:r>
          </a:p>
          <a:p>
            <a:pPr marL="0" lvl="0" indent="0" algn="l">
              <a:lnSpc>
                <a:spcPts val="6580"/>
              </a:lnSpc>
              <a:spcBef>
                <a:spcPct val="0"/>
              </a:spcBef>
            </a:pPr>
            <a:r>
              <a:rPr lang="en-US" sz="4700" dirty="0">
                <a:solidFill>
                  <a:srgbClr val="000000"/>
                </a:solidFill>
                <a:latin typeface="Canva Sans"/>
                <a:ea typeface="Canva Sans"/>
                <a:cs typeface="Canva Sans"/>
                <a:sym typeface="Canva Sans"/>
              </a:rPr>
              <a:t>It explains the content and provides solutions.</a:t>
            </a:r>
          </a:p>
          <a:p>
            <a:pPr marL="0" lvl="0" indent="0" algn="l">
              <a:lnSpc>
                <a:spcPts val="6580"/>
              </a:lnSpc>
              <a:spcBef>
                <a:spcPct val="0"/>
              </a:spcBef>
            </a:pPr>
            <a:endParaRPr lang="en-US" sz="4700" dirty="0">
              <a:solidFill>
                <a:srgbClr val="000000"/>
              </a:solidFill>
              <a:latin typeface="Canva Sans"/>
              <a:ea typeface="Canva Sans"/>
              <a:cs typeface="Canva Sans"/>
              <a:sym typeface="Canva Sans"/>
            </a:endParaRPr>
          </a:p>
          <a:p>
            <a:pPr marL="0" lvl="0" indent="0" algn="l">
              <a:lnSpc>
                <a:spcPts val="6580"/>
              </a:lnSpc>
              <a:spcBef>
                <a:spcPct val="0"/>
              </a:spcBef>
            </a:pPr>
            <a:r>
              <a:rPr lang="en-US" sz="4700" b="1" u="none" strike="noStrike" dirty="0">
                <a:solidFill>
                  <a:srgbClr val="000000"/>
                </a:solidFill>
                <a:latin typeface="Canva Sans Bold"/>
                <a:ea typeface="Canva Sans Bold"/>
                <a:cs typeface="Canva Sans Bold"/>
                <a:sym typeface="Canva Sans Bold"/>
              </a:rPr>
              <a:t>Does that kind of chatbot assistant make students less capable of creative problem-solving?</a:t>
            </a:r>
          </a:p>
          <a:p>
            <a:pPr marL="0" lvl="0" indent="0" algn="l">
              <a:lnSpc>
                <a:spcPts val="6580"/>
              </a:lnSpc>
              <a:spcBef>
                <a:spcPct val="0"/>
              </a:spcBef>
            </a:pPr>
            <a:endParaRPr lang="en-US" sz="4700" b="1" u="none" strike="noStrike" dirty="0">
              <a:solidFill>
                <a:srgbClr val="000000"/>
              </a:solidFill>
              <a:latin typeface="Canva Sans Bold"/>
              <a:ea typeface="Canva Sans Bold"/>
              <a:cs typeface="Canva Sans Bold"/>
              <a:sym typeface="Canva Sans Bold"/>
            </a:endParaRPr>
          </a:p>
          <a:p>
            <a:pPr marL="0" lvl="0" indent="0" algn="l">
              <a:lnSpc>
                <a:spcPts val="6580"/>
              </a:lnSpc>
              <a:spcBef>
                <a:spcPct val="0"/>
              </a:spcBef>
            </a:pPr>
            <a:endParaRPr lang="en-US" sz="4700" b="1" u="none" strike="noStrike" dirty="0">
              <a:solidFill>
                <a:srgbClr val="000000"/>
              </a:solidFill>
              <a:latin typeface="Canva Sans Bold"/>
              <a:ea typeface="Canva Sans Bold"/>
              <a:cs typeface="Canva Sans Bold"/>
              <a:sym typeface="Canva Sans 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410200" y="2476500"/>
            <a:ext cx="6654661" cy="6654661"/>
          </a:xfrm>
          <a:custGeom>
            <a:avLst/>
            <a:gdLst/>
            <a:ahLst/>
            <a:cxnLst/>
            <a:rect l="l" t="t" r="r" b="b"/>
            <a:pathLst>
              <a:path w="6654661" h="6654661">
                <a:moveTo>
                  <a:pt x="0" y="0"/>
                </a:moveTo>
                <a:lnTo>
                  <a:pt x="6654662" y="0"/>
                </a:lnTo>
                <a:lnTo>
                  <a:pt x="6654662" y="6654661"/>
                </a:lnTo>
                <a:lnTo>
                  <a:pt x="0" y="6654661"/>
                </a:lnTo>
                <a:lnTo>
                  <a:pt x="0" y="0"/>
                </a:lnTo>
                <a:close/>
              </a:path>
            </a:pathLst>
          </a:custGeom>
          <a:blipFill>
            <a:blip r:embed="rId2"/>
            <a:stretch>
              <a:fillRect/>
            </a:stretch>
          </a:blipFill>
        </p:spPr>
        <p:txBody>
          <a:bodyPr/>
          <a:lstStyle/>
          <a:p>
            <a:endParaRPr lang="hr-HR"/>
          </a:p>
        </p:txBody>
      </p:sp>
      <p:sp>
        <p:nvSpPr>
          <p:cNvPr id="3" name="TextBox 3"/>
          <p:cNvSpPr txBox="1"/>
          <p:nvPr/>
        </p:nvSpPr>
        <p:spPr>
          <a:xfrm>
            <a:off x="1676400" y="929074"/>
            <a:ext cx="15087599" cy="874214"/>
          </a:xfrm>
          <a:prstGeom prst="rect">
            <a:avLst/>
          </a:prstGeom>
        </p:spPr>
        <p:txBody>
          <a:bodyPr wrap="square" lIns="0" tIns="0" rIns="0" bIns="0" rtlCol="0" anchor="t">
            <a:spAutoFit/>
          </a:bodyPr>
          <a:lstStyle/>
          <a:p>
            <a:pPr algn="ctr">
              <a:lnSpc>
                <a:spcPts val="7279"/>
              </a:lnSpc>
            </a:pPr>
            <a:r>
              <a:rPr lang="en-US" sz="5199" b="1" dirty="0">
                <a:solidFill>
                  <a:srgbClr val="000000"/>
                </a:solidFill>
                <a:latin typeface="Canva Sans Bold"/>
                <a:ea typeface="Canva Sans Bold"/>
                <a:cs typeface="Canva Sans Bold"/>
                <a:sym typeface="Canva Sans Bold"/>
              </a:rPr>
              <a:t>Topic 2: AI assistant: Cheater or tutor?</a:t>
            </a:r>
          </a:p>
        </p:txBody>
      </p:sp>
      <p:sp>
        <p:nvSpPr>
          <p:cNvPr id="4" name="Round Diagonal Corner of Rectangle 3">
            <a:extLst>
              <a:ext uri="{FF2B5EF4-FFF2-40B4-BE49-F238E27FC236}">
                <a16:creationId xmlns:a16="http://schemas.microsoft.com/office/drawing/2014/main" id="{07DEE319-4B20-B3E0-5761-5AB8F38F2F9E}"/>
              </a:ext>
            </a:extLst>
          </p:cNvPr>
          <p:cNvSpPr/>
          <p:nvPr/>
        </p:nvSpPr>
        <p:spPr>
          <a:xfrm>
            <a:off x="1295400" y="495300"/>
            <a:ext cx="15849600" cy="1752600"/>
          </a:xfrm>
          <a:prstGeom prst="round2DiagRect">
            <a:avLst/>
          </a:prstGeom>
          <a:noFill/>
          <a:ln w="2286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2" name="TextBox 2"/>
          <p:cNvSpPr txBox="1"/>
          <p:nvPr/>
        </p:nvSpPr>
        <p:spPr>
          <a:xfrm>
            <a:off x="5638800" y="3619500"/>
            <a:ext cx="7791265" cy="2517805"/>
          </a:xfrm>
          <a:prstGeom prst="rect">
            <a:avLst/>
          </a:prstGeom>
        </p:spPr>
        <p:txBody>
          <a:bodyPr wrap="square" lIns="0" tIns="0" rIns="0" bIns="0" rtlCol="0" anchor="t">
            <a:spAutoFit/>
          </a:bodyPr>
          <a:lstStyle/>
          <a:p>
            <a:pPr algn="ctr">
              <a:lnSpc>
                <a:spcPts val="6072"/>
              </a:lnSpc>
              <a:spcBef>
                <a:spcPct val="0"/>
              </a:spcBef>
            </a:pPr>
            <a:r>
              <a:rPr lang="en-US" sz="9600" b="1" dirty="0">
                <a:solidFill>
                  <a:srgbClr val="FFFFFF"/>
                </a:solidFill>
                <a:latin typeface="Carollo Playscript Bold"/>
                <a:ea typeface="Carollo Playscript Bold"/>
                <a:cs typeface="Carollo Playscript Bold"/>
                <a:sym typeface="Carollo Playscript Bold"/>
              </a:rPr>
              <a:t>WHY </a:t>
            </a:r>
          </a:p>
          <a:p>
            <a:pPr algn="ctr">
              <a:lnSpc>
                <a:spcPts val="6072"/>
              </a:lnSpc>
              <a:spcBef>
                <a:spcPct val="0"/>
              </a:spcBef>
            </a:pPr>
            <a:endParaRPr lang="en-US" sz="9600" b="1" dirty="0">
              <a:solidFill>
                <a:srgbClr val="FFFFFF"/>
              </a:solidFill>
              <a:latin typeface="Carollo Playscript Bold"/>
              <a:ea typeface="Carollo Playscript Bold"/>
              <a:cs typeface="Carollo Playscript Bold"/>
              <a:sym typeface="Carollo Playscript Bold"/>
            </a:endParaRPr>
          </a:p>
          <a:p>
            <a:pPr algn="ctr">
              <a:lnSpc>
                <a:spcPts val="6072"/>
              </a:lnSpc>
              <a:spcBef>
                <a:spcPct val="0"/>
              </a:spcBef>
            </a:pPr>
            <a:r>
              <a:rPr lang="en-US" sz="9600" b="1" dirty="0">
                <a:solidFill>
                  <a:srgbClr val="FFFFFF"/>
                </a:solidFill>
                <a:latin typeface="Carollo Playscript Bold"/>
                <a:ea typeface="Carollo Playscript Bold"/>
                <a:cs typeface="Carollo Playscript Bold"/>
                <a:sym typeface="Carollo Playscript Bold"/>
              </a:rPr>
              <a:t>DEBATE?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513613">
            <a:off x="11248246" y="1799641"/>
            <a:ext cx="2053139" cy="1836626"/>
          </a:xfrm>
          <a:custGeom>
            <a:avLst/>
            <a:gdLst/>
            <a:ahLst/>
            <a:cxnLst/>
            <a:rect l="l" t="t" r="r" b="b"/>
            <a:pathLst>
              <a:path w="2053139" h="1836626">
                <a:moveTo>
                  <a:pt x="0" y="0"/>
                </a:moveTo>
                <a:lnTo>
                  <a:pt x="2053139" y="0"/>
                </a:lnTo>
                <a:lnTo>
                  <a:pt x="2053139" y="1836626"/>
                </a:lnTo>
                <a:lnTo>
                  <a:pt x="0" y="183662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3" name="Freeform 3"/>
          <p:cNvSpPr/>
          <p:nvPr/>
        </p:nvSpPr>
        <p:spPr>
          <a:xfrm rot="-1538127">
            <a:off x="14584031" y="6458439"/>
            <a:ext cx="6763568" cy="4396643"/>
          </a:xfrm>
          <a:custGeom>
            <a:avLst/>
            <a:gdLst/>
            <a:ahLst/>
            <a:cxnLst/>
            <a:rect l="l" t="t" r="r" b="b"/>
            <a:pathLst>
              <a:path w="6763568" h="4396643">
                <a:moveTo>
                  <a:pt x="0" y="0"/>
                </a:moveTo>
                <a:lnTo>
                  <a:pt x="6763568" y="0"/>
                </a:lnTo>
                <a:lnTo>
                  <a:pt x="6763568" y="4396643"/>
                </a:lnTo>
                <a:lnTo>
                  <a:pt x="0" y="43966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sp>
        <p:nvSpPr>
          <p:cNvPr id="4" name="Freeform 4"/>
          <p:cNvSpPr/>
          <p:nvPr/>
        </p:nvSpPr>
        <p:spPr>
          <a:xfrm rot="4029432">
            <a:off x="9769301" y="368400"/>
            <a:ext cx="7958183" cy="5173200"/>
          </a:xfrm>
          <a:custGeom>
            <a:avLst/>
            <a:gdLst/>
            <a:ahLst/>
            <a:cxnLst/>
            <a:rect l="l" t="t" r="r" b="b"/>
            <a:pathLst>
              <a:path w="7958183" h="5173200">
                <a:moveTo>
                  <a:pt x="0" y="0"/>
                </a:moveTo>
                <a:lnTo>
                  <a:pt x="7958183" y="0"/>
                </a:lnTo>
                <a:lnTo>
                  <a:pt x="7958183" y="5173200"/>
                </a:lnTo>
                <a:lnTo>
                  <a:pt x="0" y="51732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sp>
        <p:nvSpPr>
          <p:cNvPr id="5" name="Freeform 5"/>
          <p:cNvSpPr/>
          <p:nvPr/>
        </p:nvSpPr>
        <p:spPr>
          <a:xfrm>
            <a:off x="15459781" y="-126574"/>
            <a:ext cx="4434108" cy="4434108"/>
          </a:xfrm>
          <a:custGeom>
            <a:avLst/>
            <a:gdLst/>
            <a:ahLst/>
            <a:cxnLst/>
            <a:rect l="l" t="t" r="r" b="b"/>
            <a:pathLst>
              <a:path w="4434108" h="4434108">
                <a:moveTo>
                  <a:pt x="0" y="0"/>
                </a:moveTo>
                <a:lnTo>
                  <a:pt x="4434107" y="0"/>
                </a:lnTo>
                <a:lnTo>
                  <a:pt x="4434107" y="4434108"/>
                </a:lnTo>
                <a:lnTo>
                  <a:pt x="0" y="443410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hr-HR"/>
          </a:p>
        </p:txBody>
      </p:sp>
      <p:grpSp>
        <p:nvGrpSpPr>
          <p:cNvPr id="6" name="Group 6"/>
          <p:cNvGrpSpPr/>
          <p:nvPr/>
        </p:nvGrpSpPr>
        <p:grpSpPr>
          <a:xfrm>
            <a:off x="12274815" y="1028700"/>
            <a:ext cx="4984485" cy="7810352"/>
            <a:chOff x="0" y="0"/>
            <a:chExt cx="812800" cy="1273603"/>
          </a:xfrm>
        </p:grpSpPr>
        <p:sp>
          <p:nvSpPr>
            <p:cNvPr id="7" name="Freeform 7"/>
            <p:cNvSpPr/>
            <p:nvPr/>
          </p:nvSpPr>
          <p:spPr>
            <a:xfrm>
              <a:off x="0" y="0"/>
              <a:ext cx="812800" cy="1273603"/>
            </a:xfrm>
            <a:custGeom>
              <a:avLst/>
              <a:gdLst/>
              <a:ahLst/>
              <a:cxnLst/>
              <a:rect l="l" t="t" r="r" b="b"/>
              <a:pathLst>
                <a:path w="812800" h="1273603">
                  <a:moveTo>
                    <a:pt x="155320" y="0"/>
                  </a:moveTo>
                  <a:lnTo>
                    <a:pt x="657480" y="0"/>
                  </a:lnTo>
                  <a:cubicBezTo>
                    <a:pt x="698673" y="0"/>
                    <a:pt x="738180" y="16364"/>
                    <a:pt x="767308" y="45492"/>
                  </a:cubicBezTo>
                  <a:cubicBezTo>
                    <a:pt x="796436" y="74621"/>
                    <a:pt x="812800" y="114127"/>
                    <a:pt x="812800" y="155320"/>
                  </a:cubicBezTo>
                  <a:lnTo>
                    <a:pt x="812800" y="1118283"/>
                  </a:lnTo>
                  <a:cubicBezTo>
                    <a:pt x="812800" y="1159476"/>
                    <a:pt x="796436" y="1198982"/>
                    <a:pt x="767308" y="1228111"/>
                  </a:cubicBezTo>
                  <a:cubicBezTo>
                    <a:pt x="738180" y="1257239"/>
                    <a:pt x="698673" y="1273603"/>
                    <a:pt x="657480" y="1273603"/>
                  </a:cubicBezTo>
                  <a:lnTo>
                    <a:pt x="155320" y="1273603"/>
                  </a:lnTo>
                  <a:cubicBezTo>
                    <a:pt x="114127" y="1273603"/>
                    <a:pt x="74621" y="1257239"/>
                    <a:pt x="45492" y="1228111"/>
                  </a:cubicBezTo>
                  <a:cubicBezTo>
                    <a:pt x="16364" y="1198982"/>
                    <a:pt x="0" y="1159476"/>
                    <a:pt x="0" y="1118283"/>
                  </a:cubicBezTo>
                  <a:lnTo>
                    <a:pt x="0" y="155320"/>
                  </a:lnTo>
                  <a:cubicBezTo>
                    <a:pt x="0" y="114127"/>
                    <a:pt x="16364" y="74621"/>
                    <a:pt x="45492" y="45492"/>
                  </a:cubicBezTo>
                  <a:cubicBezTo>
                    <a:pt x="74621" y="16364"/>
                    <a:pt x="114127" y="0"/>
                    <a:pt x="155320" y="0"/>
                  </a:cubicBezTo>
                  <a:close/>
                </a:path>
              </a:pathLst>
            </a:custGeom>
            <a:blipFill>
              <a:blip r:embed="rId8"/>
              <a:stretch>
                <a:fillRect l="-67593" r="-67593"/>
              </a:stretch>
            </a:blipFill>
          </p:spPr>
          <p:txBody>
            <a:bodyPr/>
            <a:lstStyle/>
            <a:p>
              <a:endParaRPr lang="hr-HR"/>
            </a:p>
          </p:txBody>
        </p:sp>
      </p:grpSp>
      <p:grpSp>
        <p:nvGrpSpPr>
          <p:cNvPr id="8" name="Group 8"/>
          <p:cNvGrpSpPr/>
          <p:nvPr/>
        </p:nvGrpSpPr>
        <p:grpSpPr>
          <a:xfrm>
            <a:off x="0" y="9861827"/>
            <a:ext cx="18653760" cy="1173555"/>
            <a:chOff x="0" y="0"/>
            <a:chExt cx="24871680" cy="1564740"/>
          </a:xfrm>
        </p:grpSpPr>
        <p:grpSp>
          <p:nvGrpSpPr>
            <p:cNvPr id="9" name="Group 9"/>
            <p:cNvGrpSpPr/>
            <p:nvPr/>
          </p:nvGrpSpPr>
          <p:grpSpPr>
            <a:xfrm>
              <a:off x="0" y="0"/>
              <a:ext cx="12435840" cy="1564740"/>
              <a:chOff x="0" y="0"/>
              <a:chExt cx="12954000" cy="1629937"/>
            </a:xfrm>
          </p:grpSpPr>
          <p:sp>
            <p:nvSpPr>
              <p:cNvPr id="10" name="Freeform 10"/>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00AFEB"/>
              </a:solidFill>
            </p:spPr>
            <p:txBody>
              <a:bodyPr/>
              <a:lstStyle/>
              <a:p>
                <a:endParaRPr lang="hr-HR"/>
              </a:p>
            </p:txBody>
          </p:sp>
        </p:grpSp>
        <p:grpSp>
          <p:nvGrpSpPr>
            <p:cNvPr id="11" name="Group 11"/>
            <p:cNvGrpSpPr/>
            <p:nvPr/>
          </p:nvGrpSpPr>
          <p:grpSpPr>
            <a:xfrm>
              <a:off x="12435840" y="0"/>
              <a:ext cx="12435840" cy="1564740"/>
              <a:chOff x="0" y="0"/>
              <a:chExt cx="12954000" cy="1629937"/>
            </a:xfrm>
          </p:grpSpPr>
          <p:sp>
            <p:nvSpPr>
              <p:cNvPr id="12" name="Freeform 12"/>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00AFEB"/>
              </a:solidFill>
            </p:spPr>
            <p:txBody>
              <a:bodyPr/>
              <a:lstStyle/>
              <a:p>
                <a:endParaRPr lang="hr-HR"/>
              </a:p>
            </p:txBody>
          </p:sp>
        </p:grpSp>
      </p:grpSp>
      <p:sp>
        <p:nvSpPr>
          <p:cNvPr id="13" name="Freeform 13"/>
          <p:cNvSpPr/>
          <p:nvPr/>
        </p:nvSpPr>
        <p:spPr>
          <a:xfrm>
            <a:off x="8355850" y="3515842"/>
            <a:ext cx="1942061" cy="1969136"/>
          </a:xfrm>
          <a:custGeom>
            <a:avLst/>
            <a:gdLst/>
            <a:ahLst/>
            <a:cxnLst/>
            <a:rect l="l" t="t" r="r" b="b"/>
            <a:pathLst>
              <a:path w="1942061" h="1969136">
                <a:moveTo>
                  <a:pt x="0" y="0"/>
                </a:moveTo>
                <a:lnTo>
                  <a:pt x="1942060" y="0"/>
                </a:lnTo>
                <a:lnTo>
                  <a:pt x="1942060" y="1969136"/>
                </a:lnTo>
                <a:lnTo>
                  <a:pt x="0" y="196913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hr-HR"/>
          </a:p>
        </p:txBody>
      </p:sp>
      <p:sp>
        <p:nvSpPr>
          <p:cNvPr id="14" name="Freeform 14"/>
          <p:cNvSpPr/>
          <p:nvPr/>
        </p:nvSpPr>
        <p:spPr>
          <a:xfrm>
            <a:off x="9040977" y="7237048"/>
            <a:ext cx="1557948" cy="1602003"/>
          </a:xfrm>
          <a:custGeom>
            <a:avLst/>
            <a:gdLst/>
            <a:ahLst/>
            <a:cxnLst/>
            <a:rect l="l" t="t" r="r" b="b"/>
            <a:pathLst>
              <a:path w="1557948" h="1602003">
                <a:moveTo>
                  <a:pt x="0" y="0"/>
                </a:moveTo>
                <a:lnTo>
                  <a:pt x="1557948" y="0"/>
                </a:lnTo>
                <a:lnTo>
                  <a:pt x="1557948" y="1602004"/>
                </a:lnTo>
                <a:lnTo>
                  <a:pt x="0" y="160200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hr-HR"/>
          </a:p>
        </p:txBody>
      </p:sp>
      <p:sp>
        <p:nvSpPr>
          <p:cNvPr id="15" name="Freeform 15"/>
          <p:cNvSpPr/>
          <p:nvPr/>
        </p:nvSpPr>
        <p:spPr>
          <a:xfrm>
            <a:off x="14733100" y="8847300"/>
            <a:ext cx="3554900" cy="1439700"/>
          </a:xfrm>
          <a:custGeom>
            <a:avLst/>
            <a:gdLst/>
            <a:ahLst/>
            <a:cxnLst/>
            <a:rect l="l" t="t" r="r" b="b"/>
            <a:pathLst>
              <a:path w="3554900" h="1439700">
                <a:moveTo>
                  <a:pt x="0" y="0"/>
                </a:moveTo>
                <a:lnTo>
                  <a:pt x="3554900" y="0"/>
                </a:lnTo>
                <a:lnTo>
                  <a:pt x="3554900" y="1439700"/>
                </a:lnTo>
                <a:lnTo>
                  <a:pt x="0" y="1439700"/>
                </a:lnTo>
                <a:lnTo>
                  <a:pt x="0" y="0"/>
                </a:lnTo>
                <a:close/>
              </a:path>
            </a:pathLst>
          </a:custGeom>
          <a:blipFill>
            <a:blip r:embed="rId13"/>
            <a:stretch>
              <a:fillRect/>
            </a:stretch>
          </a:blipFill>
        </p:spPr>
        <p:txBody>
          <a:bodyPr/>
          <a:lstStyle/>
          <a:p>
            <a:endParaRPr lang="hr-HR"/>
          </a:p>
        </p:txBody>
      </p:sp>
      <p:grpSp>
        <p:nvGrpSpPr>
          <p:cNvPr id="16" name="Group 16"/>
          <p:cNvGrpSpPr/>
          <p:nvPr/>
        </p:nvGrpSpPr>
        <p:grpSpPr>
          <a:xfrm>
            <a:off x="1028700" y="1028700"/>
            <a:ext cx="9081875" cy="2219683"/>
            <a:chOff x="0" y="0"/>
            <a:chExt cx="12109167" cy="2959578"/>
          </a:xfrm>
        </p:grpSpPr>
        <p:sp>
          <p:nvSpPr>
            <p:cNvPr id="17" name="TextBox 17"/>
            <p:cNvSpPr txBox="1"/>
            <p:nvPr/>
          </p:nvSpPr>
          <p:spPr>
            <a:xfrm>
              <a:off x="0" y="161925"/>
              <a:ext cx="12109167" cy="1500081"/>
            </a:xfrm>
            <a:prstGeom prst="rect">
              <a:avLst/>
            </a:prstGeom>
          </p:spPr>
          <p:txBody>
            <a:bodyPr lIns="0" tIns="0" rIns="0" bIns="0" rtlCol="0" anchor="t">
              <a:spAutoFit/>
            </a:bodyPr>
            <a:lstStyle/>
            <a:p>
              <a:pPr marL="0" lvl="0" indent="0" algn="l">
                <a:lnSpc>
                  <a:spcPts val="8199"/>
                </a:lnSpc>
              </a:pPr>
              <a:r>
                <a:rPr lang="en-US" sz="8199" b="1">
                  <a:solidFill>
                    <a:srgbClr val="111111"/>
                  </a:solidFill>
                  <a:latin typeface="Carollo Playscript Bold"/>
                  <a:ea typeface="Carollo Playscript Bold"/>
                  <a:cs typeface="Carollo Playscript Bold"/>
                  <a:sym typeface="Carollo Playscript Bold"/>
                </a:rPr>
                <a:t>Key Roles</a:t>
              </a:r>
            </a:p>
          </p:txBody>
        </p:sp>
        <p:sp>
          <p:nvSpPr>
            <p:cNvPr id="18" name="TextBox 18"/>
            <p:cNvSpPr txBox="1"/>
            <p:nvPr/>
          </p:nvSpPr>
          <p:spPr>
            <a:xfrm>
              <a:off x="0" y="2347680"/>
              <a:ext cx="12109167" cy="611897"/>
            </a:xfrm>
            <a:prstGeom prst="rect">
              <a:avLst/>
            </a:prstGeom>
          </p:spPr>
          <p:txBody>
            <a:bodyPr lIns="0" tIns="0" rIns="0" bIns="0" rtlCol="0" anchor="t">
              <a:spAutoFit/>
            </a:bodyPr>
            <a:lstStyle/>
            <a:p>
              <a:pPr marL="0" lvl="0" indent="0" algn="l">
                <a:lnSpc>
                  <a:spcPts val="3920"/>
                </a:lnSpc>
                <a:spcBef>
                  <a:spcPct val="0"/>
                </a:spcBef>
              </a:pPr>
              <a:endParaRPr/>
            </a:p>
          </p:txBody>
        </p:sp>
      </p:grpSp>
      <p:sp>
        <p:nvSpPr>
          <p:cNvPr id="19" name="TextBox 19"/>
          <p:cNvSpPr txBox="1"/>
          <p:nvPr/>
        </p:nvSpPr>
        <p:spPr>
          <a:xfrm>
            <a:off x="738076" y="3031200"/>
            <a:ext cx="9081875" cy="5269229"/>
          </a:xfrm>
          <a:prstGeom prst="rect">
            <a:avLst/>
          </a:prstGeom>
        </p:spPr>
        <p:txBody>
          <a:bodyPr lIns="0" tIns="0" rIns="0" bIns="0" rtlCol="0" anchor="t">
            <a:spAutoFit/>
          </a:bodyPr>
          <a:lstStyle/>
          <a:p>
            <a:pPr algn="l">
              <a:lnSpc>
                <a:spcPts val="4199"/>
              </a:lnSpc>
              <a:spcBef>
                <a:spcPct val="0"/>
              </a:spcBef>
            </a:pPr>
            <a:r>
              <a:rPr lang="en-US" sz="4199" b="1">
                <a:solidFill>
                  <a:srgbClr val="111111"/>
                </a:solidFill>
                <a:latin typeface="Carollo Playscript Bold"/>
                <a:ea typeface="Carollo Playscript Bold"/>
                <a:cs typeface="Carollo Playscript Bold"/>
                <a:sym typeface="Carollo Playscript Bold"/>
              </a:rPr>
              <a:t>Affirmative Team: </a:t>
            </a:r>
          </a:p>
          <a:p>
            <a:pPr algn="l">
              <a:lnSpc>
                <a:spcPts val="4199"/>
              </a:lnSpc>
              <a:spcBef>
                <a:spcPct val="0"/>
              </a:spcBef>
            </a:pPr>
            <a:r>
              <a:rPr lang="en-US" sz="4199">
                <a:solidFill>
                  <a:srgbClr val="111111"/>
                </a:solidFill>
                <a:latin typeface="Carollo Playscript"/>
                <a:ea typeface="Carollo Playscript"/>
                <a:cs typeface="Carollo Playscript"/>
                <a:sym typeface="Carollo Playscript"/>
              </a:rPr>
              <a:t>Supports the resolution and proposes a plan</a:t>
            </a:r>
          </a:p>
          <a:p>
            <a:pPr algn="l">
              <a:lnSpc>
                <a:spcPts val="4199"/>
              </a:lnSpc>
              <a:spcBef>
                <a:spcPct val="0"/>
              </a:spcBef>
            </a:pPr>
            <a:endParaRPr lang="en-US" sz="4199">
              <a:solidFill>
                <a:srgbClr val="111111"/>
              </a:solidFill>
              <a:latin typeface="Carollo Playscript"/>
              <a:ea typeface="Carollo Playscript"/>
              <a:cs typeface="Carollo Playscript"/>
              <a:sym typeface="Carollo Playscript"/>
            </a:endParaRPr>
          </a:p>
          <a:p>
            <a:pPr algn="l">
              <a:lnSpc>
                <a:spcPts val="4199"/>
              </a:lnSpc>
              <a:spcBef>
                <a:spcPct val="0"/>
              </a:spcBef>
            </a:pPr>
            <a:endParaRPr lang="en-US" sz="4199">
              <a:solidFill>
                <a:srgbClr val="111111"/>
              </a:solidFill>
              <a:latin typeface="Carollo Playscript"/>
              <a:ea typeface="Carollo Playscript"/>
              <a:cs typeface="Carollo Playscript"/>
              <a:sym typeface="Carollo Playscript"/>
            </a:endParaRPr>
          </a:p>
          <a:p>
            <a:pPr algn="l">
              <a:lnSpc>
                <a:spcPts val="4199"/>
              </a:lnSpc>
              <a:spcBef>
                <a:spcPct val="0"/>
              </a:spcBef>
            </a:pPr>
            <a:endParaRPr lang="en-US" sz="4199">
              <a:solidFill>
                <a:srgbClr val="111111"/>
              </a:solidFill>
              <a:latin typeface="Carollo Playscript"/>
              <a:ea typeface="Carollo Playscript"/>
              <a:cs typeface="Carollo Playscript"/>
              <a:sym typeface="Carollo Playscript"/>
            </a:endParaRPr>
          </a:p>
          <a:p>
            <a:pPr algn="l">
              <a:lnSpc>
                <a:spcPts val="4199"/>
              </a:lnSpc>
              <a:spcBef>
                <a:spcPct val="0"/>
              </a:spcBef>
            </a:pPr>
            <a:endParaRPr lang="en-US" sz="4199">
              <a:solidFill>
                <a:srgbClr val="111111"/>
              </a:solidFill>
              <a:latin typeface="Carollo Playscript"/>
              <a:ea typeface="Carollo Playscript"/>
              <a:cs typeface="Carollo Playscript"/>
              <a:sym typeface="Carollo Playscript"/>
            </a:endParaRPr>
          </a:p>
          <a:p>
            <a:pPr algn="l">
              <a:lnSpc>
                <a:spcPts val="4199"/>
              </a:lnSpc>
              <a:spcBef>
                <a:spcPct val="0"/>
              </a:spcBef>
            </a:pPr>
            <a:r>
              <a:rPr lang="en-US" sz="4199" b="1">
                <a:solidFill>
                  <a:srgbClr val="111111"/>
                </a:solidFill>
                <a:latin typeface="Carollo Playscript Bold"/>
                <a:ea typeface="Carollo Playscript Bold"/>
                <a:cs typeface="Carollo Playscript Bold"/>
                <a:sym typeface="Carollo Playscript Bold"/>
              </a:rPr>
              <a:t>Negative Team: </a:t>
            </a:r>
          </a:p>
          <a:p>
            <a:pPr algn="l">
              <a:lnSpc>
                <a:spcPts val="4199"/>
              </a:lnSpc>
              <a:spcBef>
                <a:spcPct val="0"/>
              </a:spcBef>
            </a:pPr>
            <a:r>
              <a:rPr lang="en-US" sz="4199">
                <a:solidFill>
                  <a:srgbClr val="111111"/>
                </a:solidFill>
                <a:latin typeface="Carollo Playscript"/>
                <a:ea typeface="Carollo Playscript"/>
                <a:cs typeface="Carollo Playscript"/>
                <a:sym typeface="Carollo Playscript"/>
              </a:rPr>
              <a:t>Opposes the resolution and presents counterarguments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FEB"/>
        </a:solidFill>
        <a:effectLst/>
      </p:bgPr>
    </p:bg>
    <p:spTree>
      <p:nvGrpSpPr>
        <p:cNvPr id="1" name=""/>
        <p:cNvGrpSpPr/>
        <p:nvPr/>
      </p:nvGrpSpPr>
      <p:grpSpPr>
        <a:xfrm>
          <a:off x="0" y="0"/>
          <a:ext cx="0" cy="0"/>
          <a:chOff x="0" y="0"/>
          <a:chExt cx="0" cy="0"/>
        </a:xfrm>
      </p:grpSpPr>
      <p:grpSp>
        <p:nvGrpSpPr>
          <p:cNvPr id="2" name="Group 2"/>
          <p:cNvGrpSpPr/>
          <p:nvPr/>
        </p:nvGrpSpPr>
        <p:grpSpPr>
          <a:xfrm>
            <a:off x="568768" y="-313103"/>
            <a:ext cx="17150463" cy="11444175"/>
            <a:chOff x="0" y="0"/>
            <a:chExt cx="8100693" cy="5405437"/>
          </a:xfrm>
        </p:grpSpPr>
        <p:sp>
          <p:nvSpPr>
            <p:cNvPr id="3" name="Freeform 3"/>
            <p:cNvSpPr/>
            <p:nvPr/>
          </p:nvSpPr>
          <p:spPr>
            <a:xfrm>
              <a:off x="0" y="0"/>
              <a:ext cx="8100693" cy="5405437"/>
            </a:xfrm>
            <a:custGeom>
              <a:avLst/>
              <a:gdLst/>
              <a:ahLst/>
              <a:cxnLst/>
              <a:rect l="l" t="t" r="r" b="b"/>
              <a:pathLst>
                <a:path w="8100693" h="5405437">
                  <a:moveTo>
                    <a:pt x="0" y="0"/>
                  </a:moveTo>
                  <a:lnTo>
                    <a:pt x="8100693" y="0"/>
                  </a:lnTo>
                  <a:lnTo>
                    <a:pt x="8100693" y="5405437"/>
                  </a:lnTo>
                  <a:lnTo>
                    <a:pt x="0" y="5405437"/>
                  </a:lnTo>
                  <a:close/>
                </a:path>
              </a:pathLst>
            </a:custGeom>
            <a:solidFill>
              <a:srgbClr val="FFFFFF"/>
            </a:solidFill>
          </p:spPr>
          <p:txBody>
            <a:bodyPr/>
            <a:lstStyle/>
            <a:p>
              <a:endParaRPr lang="hr-HR"/>
            </a:p>
          </p:txBody>
        </p:sp>
      </p:grpSp>
      <p:grpSp>
        <p:nvGrpSpPr>
          <p:cNvPr id="4" name="Group 4"/>
          <p:cNvGrpSpPr/>
          <p:nvPr/>
        </p:nvGrpSpPr>
        <p:grpSpPr>
          <a:xfrm>
            <a:off x="-790367" y="5070086"/>
            <a:ext cx="19868735" cy="144531"/>
            <a:chOff x="0" y="0"/>
            <a:chExt cx="26491647" cy="192708"/>
          </a:xfrm>
        </p:grpSpPr>
        <p:sp>
          <p:nvSpPr>
            <p:cNvPr id="5" name="Freeform 5"/>
            <p:cNvSpPr/>
            <p:nvPr/>
          </p:nvSpPr>
          <p:spPr>
            <a:xfrm rot="-10800000">
              <a:off x="5214658"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6" name="Freeform 6"/>
            <p:cNvSpPr/>
            <p:nvPr/>
          </p:nvSpPr>
          <p:spPr>
            <a:xfrm rot="-10800000">
              <a:off x="0"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7" name="Freeform 7"/>
            <p:cNvSpPr/>
            <p:nvPr/>
          </p:nvSpPr>
          <p:spPr>
            <a:xfrm rot="-10800000">
              <a:off x="10456942"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8" name="Freeform 8"/>
            <p:cNvSpPr/>
            <p:nvPr/>
          </p:nvSpPr>
          <p:spPr>
            <a:xfrm rot="-10800000">
              <a:off x="15709917"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9" name="Freeform 9"/>
            <p:cNvSpPr/>
            <p:nvPr/>
          </p:nvSpPr>
          <p:spPr>
            <a:xfrm rot="-10800000">
              <a:off x="20985702" y="0"/>
              <a:ext cx="5505944" cy="192708"/>
            </a:xfrm>
            <a:custGeom>
              <a:avLst/>
              <a:gdLst/>
              <a:ahLst/>
              <a:cxnLst/>
              <a:rect l="l" t="t" r="r" b="b"/>
              <a:pathLst>
                <a:path w="5505944" h="192708">
                  <a:moveTo>
                    <a:pt x="0" y="0"/>
                  </a:moveTo>
                  <a:lnTo>
                    <a:pt x="5505945" y="0"/>
                  </a:lnTo>
                  <a:lnTo>
                    <a:pt x="5505945"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grpSp>
        <p:nvGrpSpPr>
          <p:cNvPr id="10" name="Group 10"/>
          <p:cNvGrpSpPr/>
          <p:nvPr/>
        </p:nvGrpSpPr>
        <p:grpSpPr>
          <a:xfrm>
            <a:off x="-790367" y="2691023"/>
            <a:ext cx="19868735" cy="144531"/>
            <a:chOff x="0" y="0"/>
            <a:chExt cx="26491647" cy="192708"/>
          </a:xfrm>
        </p:grpSpPr>
        <p:sp>
          <p:nvSpPr>
            <p:cNvPr id="11" name="Freeform 11"/>
            <p:cNvSpPr/>
            <p:nvPr/>
          </p:nvSpPr>
          <p:spPr>
            <a:xfrm rot="-10800000">
              <a:off x="5214658"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2" name="Freeform 12"/>
            <p:cNvSpPr/>
            <p:nvPr/>
          </p:nvSpPr>
          <p:spPr>
            <a:xfrm rot="-10800000">
              <a:off x="0"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3" name="Freeform 13"/>
            <p:cNvSpPr/>
            <p:nvPr/>
          </p:nvSpPr>
          <p:spPr>
            <a:xfrm rot="-10800000">
              <a:off x="10456942"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4" name="Freeform 14"/>
            <p:cNvSpPr/>
            <p:nvPr/>
          </p:nvSpPr>
          <p:spPr>
            <a:xfrm rot="-10800000">
              <a:off x="15709917"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5" name="Freeform 15"/>
            <p:cNvSpPr/>
            <p:nvPr/>
          </p:nvSpPr>
          <p:spPr>
            <a:xfrm rot="-10800000">
              <a:off x="20985702" y="0"/>
              <a:ext cx="5505944" cy="192708"/>
            </a:xfrm>
            <a:custGeom>
              <a:avLst/>
              <a:gdLst/>
              <a:ahLst/>
              <a:cxnLst/>
              <a:rect l="l" t="t" r="r" b="b"/>
              <a:pathLst>
                <a:path w="5505944" h="192708">
                  <a:moveTo>
                    <a:pt x="0" y="0"/>
                  </a:moveTo>
                  <a:lnTo>
                    <a:pt x="5505945" y="0"/>
                  </a:lnTo>
                  <a:lnTo>
                    <a:pt x="5505945"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grpSp>
        <p:nvGrpSpPr>
          <p:cNvPr id="16" name="Group 16"/>
          <p:cNvGrpSpPr/>
          <p:nvPr/>
        </p:nvGrpSpPr>
        <p:grpSpPr>
          <a:xfrm>
            <a:off x="-790367" y="7449149"/>
            <a:ext cx="19868735" cy="144531"/>
            <a:chOff x="0" y="0"/>
            <a:chExt cx="26491647" cy="192708"/>
          </a:xfrm>
        </p:grpSpPr>
        <p:sp>
          <p:nvSpPr>
            <p:cNvPr id="17" name="Freeform 17"/>
            <p:cNvSpPr/>
            <p:nvPr/>
          </p:nvSpPr>
          <p:spPr>
            <a:xfrm rot="-10800000">
              <a:off x="5214658"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8" name="Freeform 18"/>
            <p:cNvSpPr/>
            <p:nvPr/>
          </p:nvSpPr>
          <p:spPr>
            <a:xfrm rot="-10800000">
              <a:off x="0"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9" name="Freeform 19"/>
            <p:cNvSpPr/>
            <p:nvPr/>
          </p:nvSpPr>
          <p:spPr>
            <a:xfrm rot="-10800000">
              <a:off x="10456942"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20" name="Freeform 20"/>
            <p:cNvSpPr/>
            <p:nvPr/>
          </p:nvSpPr>
          <p:spPr>
            <a:xfrm rot="-10800000">
              <a:off x="15709917" y="0"/>
              <a:ext cx="5505944" cy="192708"/>
            </a:xfrm>
            <a:custGeom>
              <a:avLst/>
              <a:gdLst/>
              <a:ahLst/>
              <a:cxnLst/>
              <a:rect l="l" t="t" r="r" b="b"/>
              <a:pathLst>
                <a:path w="5505944" h="192708">
                  <a:moveTo>
                    <a:pt x="0" y="0"/>
                  </a:moveTo>
                  <a:lnTo>
                    <a:pt x="5505944" y="0"/>
                  </a:lnTo>
                  <a:lnTo>
                    <a:pt x="5505944"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21" name="Freeform 21"/>
            <p:cNvSpPr/>
            <p:nvPr/>
          </p:nvSpPr>
          <p:spPr>
            <a:xfrm rot="-10800000">
              <a:off x="20985702" y="0"/>
              <a:ext cx="5505944" cy="192708"/>
            </a:xfrm>
            <a:custGeom>
              <a:avLst/>
              <a:gdLst/>
              <a:ahLst/>
              <a:cxnLst/>
              <a:rect l="l" t="t" r="r" b="b"/>
              <a:pathLst>
                <a:path w="5505944" h="192708">
                  <a:moveTo>
                    <a:pt x="0" y="0"/>
                  </a:moveTo>
                  <a:lnTo>
                    <a:pt x="5505945" y="0"/>
                  </a:lnTo>
                  <a:lnTo>
                    <a:pt x="5505945" y="192708"/>
                  </a:lnTo>
                  <a:lnTo>
                    <a:pt x="0" y="192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sp>
        <p:nvSpPr>
          <p:cNvPr id="22" name="Freeform 22"/>
          <p:cNvSpPr/>
          <p:nvPr/>
        </p:nvSpPr>
        <p:spPr>
          <a:xfrm>
            <a:off x="1335669" y="1277328"/>
            <a:ext cx="670745" cy="670745"/>
          </a:xfrm>
          <a:custGeom>
            <a:avLst/>
            <a:gdLst/>
            <a:ahLst/>
            <a:cxnLst/>
            <a:rect l="l" t="t" r="r" b="b"/>
            <a:pathLst>
              <a:path w="670745" h="670745">
                <a:moveTo>
                  <a:pt x="0" y="0"/>
                </a:moveTo>
                <a:lnTo>
                  <a:pt x="670745" y="0"/>
                </a:lnTo>
                <a:lnTo>
                  <a:pt x="670745" y="670745"/>
                </a:lnTo>
                <a:lnTo>
                  <a:pt x="0" y="6707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sp>
        <p:nvSpPr>
          <p:cNvPr id="23" name="Freeform 23"/>
          <p:cNvSpPr/>
          <p:nvPr/>
        </p:nvSpPr>
        <p:spPr>
          <a:xfrm>
            <a:off x="1335669" y="3629659"/>
            <a:ext cx="623945" cy="623945"/>
          </a:xfrm>
          <a:custGeom>
            <a:avLst/>
            <a:gdLst/>
            <a:ahLst/>
            <a:cxnLst/>
            <a:rect l="l" t="t" r="r" b="b"/>
            <a:pathLst>
              <a:path w="623945" h="623945">
                <a:moveTo>
                  <a:pt x="0" y="0"/>
                </a:moveTo>
                <a:lnTo>
                  <a:pt x="623945" y="0"/>
                </a:lnTo>
                <a:lnTo>
                  <a:pt x="623945" y="623945"/>
                </a:lnTo>
                <a:lnTo>
                  <a:pt x="0" y="62394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hr-HR"/>
          </a:p>
        </p:txBody>
      </p:sp>
      <p:sp>
        <p:nvSpPr>
          <p:cNvPr id="24" name="Freeform 24"/>
          <p:cNvSpPr/>
          <p:nvPr/>
        </p:nvSpPr>
        <p:spPr>
          <a:xfrm>
            <a:off x="1361329" y="6033767"/>
            <a:ext cx="603226" cy="603226"/>
          </a:xfrm>
          <a:custGeom>
            <a:avLst/>
            <a:gdLst/>
            <a:ahLst/>
            <a:cxnLst/>
            <a:rect l="l" t="t" r="r" b="b"/>
            <a:pathLst>
              <a:path w="603226" h="603226">
                <a:moveTo>
                  <a:pt x="0" y="0"/>
                </a:moveTo>
                <a:lnTo>
                  <a:pt x="603225" y="0"/>
                </a:lnTo>
                <a:lnTo>
                  <a:pt x="603225" y="603225"/>
                </a:lnTo>
                <a:lnTo>
                  <a:pt x="0" y="6032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hr-HR"/>
          </a:p>
        </p:txBody>
      </p:sp>
      <p:sp>
        <p:nvSpPr>
          <p:cNvPr id="25" name="Freeform 25"/>
          <p:cNvSpPr/>
          <p:nvPr/>
        </p:nvSpPr>
        <p:spPr>
          <a:xfrm>
            <a:off x="1361329" y="8357780"/>
            <a:ext cx="619426" cy="619426"/>
          </a:xfrm>
          <a:custGeom>
            <a:avLst/>
            <a:gdLst/>
            <a:ahLst/>
            <a:cxnLst/>
            <a:rect l="l" t="t" r="r" b="b"/>
            <a:pathLst>
              <a:path w="619426" h="619426">
                <a:moveTo>
                  <a:pt x="0" y="0"/>
                </a:moveTo>
                <a:lnTo>
                  <a:pt x="619425" y="0"/>
                </a:lnTo>
                <a:lnTo>
                  <a:pt x="619425" y="619425"/>
                </a:lnTo>
                <a:lnTo>
                  <a:pt x="0" y="619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hr-HR"/>
          </a:p>
        </p:txBody>
      </p:sp>
      <p:grpSp>
        <p:nvGrpSpPr>
          <p:cNvPr id="26" name="Group 26"/>
          <p:cNvGrpSpPr/>
          <p:nvPr/>
        </p:nvGrpSpPr>
        <p:grpSpPr>
          <a:xfrm>
            <a:off x="-182880" y="-631208"/>
            <a:ext cx="18653760" cy="1173555"/>
            <a:chOff x="0" y="0"/>
            <a:chExt cx="24871680" cy="1564740"/>
          </a:xfrm>
        </p:grpSpPr>
        <p:grpSp>
          <p:nvGrpSpPr>
            <p:cNvPr id="27" name="Group 27"/>
            <p:cNvGrpSpPr/>
            <p:nvPr/>
          </p:nvGrpSpPr>
          <p:grpSpPr>
            <a:xfrm>
              <a:off x="0" y="0"/>
              <a:ext cx="12435840" cy="1564740"/>
              <a:chOff x="0" y="0"/>
              <a:chExt cx="12954000" cy="1629937"/>
            </a:xfrm>
          </p:grpSpPr>
          <p:sp>
            <p:nvSpPr>
              <p:cNvPr id="28" name="Freeform 28"/>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nvGrpSpPr>
            <p:cNvPr id="29" name="Group 29"/>
            <p:cNvGrpSpPr/>
            <p:nvPr/>
          </p:nvGrpSpPr>
          <p:grpSpPr>
            <a:xfrm>
              <a:off x="12435840" y="0"/>
              <a:ext cx="12435840" cy="1564740"/>
              <a:chOff x="0" y="0"/>
              <a:chExt cx="12954000" cy="1629937"/>
            </a:xfrm>
          </p:grpSpPr>
          <p:sp>
            <p:nvSpPr>
              <p:cNvPr id="30" name="Freeform 30"/>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grpSp>
        <p:nvGrpSpPr>
          <p:cNvPr id="31" name="Group 31"/>
          <p:cNvGrpSpPr/>
          <p:nvPr/>
        </p:nvGrpSpPr>
        <p:grpSpPr>
          <a:xfrm>
            <a:off x="-182880" y="9759950"/>
            <a:ext cx="18653760" cy="1173555"/>
            <a:chOff x="0" y="0"/>
            <a:chExt cx="24871680" cy="1564740"/>
          </a:xfrm>
        </p:grpSpPr>
        <p:grpSp>
          <p:nvGrpSpPr>
            <p:cNvPr id="32" name="Group 32"/>
            <p:cNvGrpSpPr/>
            <p:nvPr/>
          </p:nvGrpSpPr>
          <p:grpSpPr>
            <a:xfrm>
              <a:off x="0" y="0"/>
              <a:ext cx="12435840" cy="1564740"/>
              <a:chOff x="0" y="0"/>
              <a:chExt cx="12954000" cy="1629937"/>
            </a:xfrm>
          </p:grpSpPr>
          <p:sp>
            <p:nvSpPr>
              <p:cNvPr id="33" name="Freeform 33"/>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nvGrpSpPr>
            <p:cNvPr id="34" name="Group 34"/>
            <p:cNvGrpSpPr/>
            <p:nvPr/>
          </p:nvGrpSpPr>
          <p:grpSpPr>
            <a:xfrm>
              <a:off x="12435840" y="0"/>
              <a:ext cx="12435840" cy="1564740"/>
              <a:chOff x="0" y="0"/>
              <a:chExt cx="12954000" cy="1629937"/>
            </a:xfrm>
          </p:grpSpPr>
          <p:sp>
            <p:nvSpPr>
              <p:cNvPr id="35" name="Freeform 35"/>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sp>
        <p:nvSpPr>
          <p:cNvPr id="36" name="TextBox 36"/>
          <p:cNvSpPr txBox="1"/>
          <p:nvPr/>
        </p:nvSpPr>
        <p:spPr>
          <a:xfrm>
            <a:off x="6507639" y="582087"/>
            <a:ext cx="9410390" cy="1981735"/>
          </a:xfrm>
          <a:prstGeom prst="rect">
            <a:avLst/>
          </a:prstGeom>
        </p:spPr>
        <p:txBody>
          <a:bodyPr lIns="0" tIns="0" rIns="0" bIns="0" rtlCol="0" anchor="t">
            <a:spAutoFit/>
          </a:bodyPr>
          <a:lstStyle/>
          <a:p>
            <a:pPr marL="0" lvl="0" indent="0" algn="l">
              <a:lnSpc>
                <a:spcPts val="3845"/>
              </a:lnSpc>
            </a:pPr>
            <a:r>
              <a:rPr lang="en-US" sz="2708" u="none">
                <a:solidFill>
                  <a:srgbClr val="111111"/>
                </a:solidFill>
                <a:latin typeface="Bitter"/>
                <a:ea typeface="Bitter"/>
                <a:cs typeface="Bitter"/>
                <a:sym typeface="Bitter"/>
              </a:rPr>
              <a:t>The structure of a policy debate includes </a:t>
            </a:r>
            <a:r>
              <a:rPr lang="en-US" sz="2708" b="1" u="none">
                <a:solidFill>
                  <a:srgbClr val="111111"/>
                </a:solidFill>
                <a:latin typeface="Bitter Bold"/>
                <a:ea typeface="Bitter Bold"/>
                <a:cs typeface="Bitter Bold"/>
                <a:sym typeface="Bitter Bold"/>
              </a:rPr>
              <a:t>constructive speeches</a:t>
            </a:r>
            <a:r>
              <a:rPr lang="en-US" sz="2708" u="none">
                <a:solidFill>
                  <a:srgbClr val="111111"/>
                </a:solidFill>
                <a:latin typeface="Bitter"/>
                <a:ea typeface="Bitter"/>
                <a:cs typeface="Bitter"/>
                <a:sym typeface="Bitter"/>
              </a:rPr>
              <a:t> followed by rebuttals and cross-examinations, ensuring that each side presents their arguments clearly.</a:t>
            </a:r>
          </a:p>
        </p:txBody>
      </p:sp>
      <p:sp>
        <p:nvSpPr>
          <p:cNvPr id="37" name="TextBox 37"/>
          <p:cNvSpPr txBox="1"/>
          <p:nvPr/>
        </p:nvSpPr>
        <p:spPr>
          <a:xfrm>
            <a:off x="6507639" y="3216704"/>
            <a:ext cx="9410390" cy="1467385"/>
          </a:xfrm>
          <a:prstGeom prst="rect">
            <a:avLst/>
          </a:prstGeom>
        </p:spPr>
        <p:txBody>
          <a:bodyPr lIns="0" tIns="0" rIns="0" bIns="0" rtlCol="0" anchor="t">
            <a:spAutoFit/>
          </a:bodyPr>
          <a:lstStyle/>
          <a:p>
            <a:pPr marL="0" lvl="0" indent="0" algn="l">
              <a:lnSpc>
                <a:spcPts val="3845"/>
              </a:lnSpc>
            </a:pPr>
            <a:r>
              <a:rPr lang="en-US" sz="2708" u="none">
                <a:solidFill>
                  <a:srgbClr val="111111"/>
                </a:solidFill>
                <a:latin typeface="Bitter"/>
                <a:ea typeface="Bitter"/>
                <a:cs typeface="Bitter"/>
                <a:sym typeface="Bitter"/>
              </a:rPr>
              <a:t>Debaters must focus on </a:t>
            </a:r>
            <a:r>
              <a:rPr lang="en-US" sz="2708" b="1" u="none">
                <a:solidFill>
                  <a:srgbClr val="111111"/>
                </a:solidFill>
                <a:latin typeface="Bitter Bold"/>
                <a:ea typeface="Bitter Bold"/>
                <a:cs typeface="Bitter Bold"/>
                <a:sym typeface="Bitter Bold"/>
              </a:rPr>
              <a:t>a specific resolution</a:t>
            </a:r>
            <a:r>
              <a:rPr lang="en-US" sz="2708" u="none">
                <a:solidFill>
                  <a:srgbClr val="111111"/>
                </a:solidFill>
                <a:latin typeface="Bitter"/>
                <a:ea typeface="Bitter"/>
                <a:cs typeface="Bitter"/>
                <a:sym typeface="Bitter"/>
              </a:rPr>
              <a:t> that guides the discussion, allowing participants to argue for or against the proposed situation effectively.</a:t>
            </a:r>
          </a:p>
        </p:txBody>
      </p:sp>
      <p:sp>
        <p:nvSpPr>
          <p:cNvPr id="38" name="TextBox 38"/>
          <p:cNvSpPr txBox="1"/>
          <p:nvPr/>
        </p:nvSpPr>
        <p:spPr>
          <a:xfrm>
            <a:off x="6507639" y="5576272"/>
            <a:ext cx="9410390" cy="1413029"/>
          </a:xfrm>
          <a:prstGeom prst="rect">
            <a:avLst/>
          </a:prstGeom>
        </p:spPr>
        <p:txBody>
          <a:bodyPr lIns="0" tIns="0" rIns="0" bIns="0" rtlCol="0" anchor="t">
            <a:spAutoFit/>
          </a:bodyPr>
          <a:lstStyle/>
          <a:p>
            <a:pPr marL="0" lvl="0" indent="0" algn="l">
              <a:lnSpc>
                <a:spcPts val="3703"/>
              </a:lnSpc>
            </a:pPr>
            <a:r>
              <a:rPr lang="en-US" sz="2608" u="none">
                <a:solidFill>
                  <a:srgbClr val="111111"/>
                </a:solidFill>
                <a:latin typeface="Bitter"/>
                <a:ea typeface="Bitter"/>
                <a:cs typeface="Bitter"/>
                <a:sym typeface="Bitter"/>
              </a:rPr>
              <a:t>Each speaker is given </a:t>
            </a:r>
            <a:r>
              <a:rPr lang="en-US" sz="2608" b="1" u="none">
                <a:solidFill>
                  <a:srgbClr val="111111"/>
                </a:solidFill>
                <a:latin typeface="Bitter Bold"/>
                <a:ea typeface="Bitter Bold"/>
                <a:cs typeface="Bitter Bold"/>
                <a:sym typeface="Bitter Bold"/>
              </a:rPr>
              <a:t>designated time limits</a:t>
            </a:r>
            <a:r>
              <a:rPr lang="en-US" sz="2608" u="none">
                <a:solidFill>
                  <a:srgbClr val="111111"/>
                </a:solidFill>
                <a:latin typeface="Bitter"/>
                <a:ea typeface="Bitter"/>
                <a:cs typeface="Bitter"/>
                <a:sym typeface="Bitter"/>
              </a:rPr>
              <a:t> to ensure that debates remain concise and focused, promoting efficient argumentation and rebuttal strategies.</a:t>
            </a:r>
          </a:p>
        </p:txBody>
      </p:sp>
      <p:sp>
        <p:nvSpPr>
          <p:cNvPr id="39" name="TextBox 39"/>
          <p:cNvSpPr txBox="1"/>
          <p:nvPr/>
        </p:nvSpPr>
        <p:spPr>
          <a:xfrm>
            <a:off x="6507639" y="7687650"/>
            <a:ext cx="9410390" cy="1981735"/>
          </a:xfrm>
          <a:prstGeom prst="rect">
            <a:avLst/>
          </a:prstGeom>
        </p:spPr>
        <p:txBody>
          <a:bodyPr lIns="0" tIns="0" rIns="0" bIns="0" rtlCol="0" anchor="t">
            <a:spAutoFit/>
          </a:bodyPr>
          <a:lstStyle/>
          <a:p>
            <a:pPr marL="0" lvl="0" indent="0" algn="l">
              <a:lnSpc>
                <a:spcPts val="3845"/>
              </a:lnSpc>
            </a:pPr>
            <a:r>
              <a:rPr lang="en-US" sz="2708" u="none">
                <a:solidFill>
                  <a:srgbClr val="111111"/>
                </a:solidFill>
                <a:latin typeface="Bitter"/>
                <a:ea typeface="Bitter"/>
                <a:cs typeface="Bitter"/>
                <a:sym typeface="Bitter"/>
              </a:rPr>
              <a:t>Judges evaluate debates based on criteria such as </a:t>
            </a:r>
            <a:r>
              <a:rPr lang="en-US" sz="2708" b="1" u="none">
                <a:solidFill>
                  <a:srgbClr val="111111"/>
                </a:solidFill>
                <a:latin typeface="Bitter Bold"/>
                <a:ea typeface="Bitter Bold"/>
                <a:cs typeface="Bitter Bold"/>
                <a:sym typeface="Bitter Bold"/>
              </a:rPr>
              <a:t>clarity, argument strength, and cross examination, effectiveness</a:t>
            </a:r>
            <a:r>
              <a:rPr lang="en-US" sz="2708" u="none">
                <a:solidFill>
                  <a:srgbClr val="111111"/>
                </a:solidFill>
                <a:latin typeface="Bitter"/>
                <a:ea typeface="Bitter"/>
                <a:cs typeface="Bitter"/>
                <a:sym typeface="Bitter"/>
              </a:rPr>
              <a:t>, ensuring a fair assessment of each team's performance.</a:t>
            </a:r>
          </a:p>
        </p:txBody>
      </p:sp>
      <p:sp>
        <p:nvSpPr>
          <p:cNvPr id="40" name="TextBox 40"/>
          <p:cNvSpPr txBox="1"/>
          <p:nvPr/>
        </p:nvSpPr>
        <p:spPr>
          <a:xfrm>
            <a:off x="2177281" y="1405187"/>
            <a:ext cx="3338686" cy="459359"/>
          </a:xfrm>
          <a:prstGeom prst="rect">
            <a:avLst/>
          </a:prstGeom>
        </p:spPr>
        <p:txBody>
          <a:bodyPr lIns="0" tIns="0" rIns="0" bIns="0" rtlCol="0" anchor="t">
            <a:spAutoFit/>
          </a:bodyPr>
          <a:lstStyle/>
          <a:p>
            <a:pPr marL="0" lvl="0" indent="0" algn="l">
              <a:lnSpc>
                <a:spcPts val="3459"/>
              </a:lnSpc>
            </a:pPr>
            <a:r>
              <a:rPr lang="en-US" sz="3459" b="1">
                <a:solidFill>
                  <a:srgbClr val="111111"/>
                </a:solidFill>
                <a:latin typeface="Carollo Playscript Bold"/>
                <a:ea typeface="Carollo Playscript Bold"/>
                <a:cs typeface="Carollo Playscript Bold"/>
                <a:sym typeface="Carollo Playscript Bold"/>
              </a:rPr>
              <a:t>Format</a:t>
            </a:r>
          </a:p>
        </p:txBody>
      </p:sp>
      <p:sp>
        <p:nvSpPr>
          <p:cNvPr id="41" name="TextBox 41"/>
          <p:cNvSpPr txBox="1"/>
          <p:nvPr/>
        </p:nvSpPr>
        <p:spPr>
          <a:xfrm>
            <a:off x="2177281" y="3782630"/>
            <a:ext cx="3338686" cy="459359"/>
          </a:xfrm>
          <a:prstGeom prst="rect">
            <a:avLst/>
          </a:prstGeom>
        </p:spPr>
        <p:txBody>
          <a:bodyPr lIns="0" tIns="0" rIns="0" bIns="0" rtlCol="0" anchor="t">
            <a:spAutoFit/>
          </a:bodyPr>
          <a:lstStyle/>
          <a:p>
            <a:pPr marL="0" lvl="0" indent="0" algn="l">
              <a:lnSpc>
                <a:spcPts val="3459"/>
              </a:lnSpc>
            </a:pPr>
            <a:r>
              <a:rPr lang="en-US" sz="3459" b="1">
                <a:solidFill>
                  <a:srgbClr val="111111"/>
                </a:solidFill>
                <a:latin typeface="Carollo Playscript Bold"/>
                <a:ea typeface="Carollo Playscript Bold"/>
                <a:cs typeface="Carollo Playscript Bold"/>
                <a:sym typeface="Carollo Playscript Bold"/>
              </a:rPr>
              <a:t>Resolution</a:t>
            </a:r>
          </a:p>
        </p:txBody>
      </p:sp>
      <p:sp>
        <p:nvSpPr>
          <p:cNvPr id="42" name="TextBox 42"/>
          <p:cNvSpPr txBox="1"/>
          <p:nvPr/>
        </p:nvSpPr>
        <p:spPr>
          <a:xfrm>
            <a:off x="2177281" y="6115019"/>
            <a:ext cx="3338686" cy="459359"/>
          </a:xfrm>
          <a:prstGeom prst="rect">
            <a:avLst/>
          </a:prstGeom>
        </p:spPr>
        <p:txBody>
          <a:bodyPr lIns="0" tIns="0" rIns="0" bIns="0" rtlCol="0" anchor="t">
            <a:spAutoFit/>
          </a:bodyPr>
          <a:lstStyle/>
          <a:p>
            <a:pPr marL="0" lvl="0" indent="0" algn="l">
              <a:lnSpc>
                <a:spcPts val="3459"/>
              </a:lnSpc>
            </a:pPr>
            <a:r>
              <a:rPr lang="en-US" sz="3459" b="1">
                <a:solidFill>
                  <a:srgbClr val="111111"/>
                </a:solidFill>
                <a:latin typeface="Carollo Playscript Bold"/>
                <a:ea typeface="Carollo Playscript Bold"/>
                <a:cs typeface="Carollo Playscript Bold"/>
                <a:sym typeface="Carollo Playscript Bold"/>
              </a:rPr>
              <a:t>Time Limits</a:t>
            </a:r>
          </a:p>
        </p:txBody>
      </p:sp>
      <p:sp>
        <p:nvSpPr>
          <p:cNvPr id="43" name="TextBox 43"/>
          <p:cNvSpPr txBox="1"/>
          <p:nvPr/>
        </p:nvSpPr>
        <p:spPr>
          <a:xfrm>
            <a:off x="2177281" y="8256246"/>
            <a:ext cx="3338686" cy="931164"/>
          </a:xfrm>
          <a:prstGeom prst="rect">
            <a:avLst/>
          </a:prstGeom>
        </p:spPr>
        <p:txBody>
          <a:bodyPr lIns="0" tIns="0" rIns="0" bIns="0" rtlCol="0" anchor="t">
            <a:spAutoFit/>
          </a:bodyPr>
          <a:lstStyle/>
          <a:p>
            <a:pPr marL="0" lvl="0" indent="0" algn="l">
              <a:lnSpc>
                <a:spcPts val="3659"/>
              </a:lnSpc>
            </a:pPr>
            <a:r>
              <a:rPr lang="en-US" sz="3659" b="1">
                <a:solidFill>
                  <a:srgbClr val="111111"/>
                </a:solidFill>
                <a:latin typeface="Carollo Playscript Bold"/>
                <a:ea typeface="Carollo Playscript Bold"/>
                <a:cs typeface="Carollo Playscript Bold"/>
                <a:sym typeface="Carollo Playscript Bold"/>
              </a:rPr>
              <a:t>Judging Criteria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196840">
            <a:off x="-533811" y="6867153"/>
            <a:ext cx="8154499" cy="5300815"/>
          </a:xfrm>
          <a:custGeom>
            <a:avLst/>
            <a:gdLst/>
            <a:ahLst/>
            <a:cxnLst/>
            <a:rect l="l" t="t" r="r" b="b"/>
            <a:pathLst>
              <a:path w="8154499" h="5300815">
                <a:moveTo>
                  <a:pt x="0" y="0"/>
                </a:moveTo>
                <a:lnTo>
                  <a:pt x="8154498" y="0"/>
                </a:lnTo>
                <a:lnTo>
                  <a:pt x="8154498" y="5300815"/>
                </a:lnTo>
                <a:lnTo>
                  <a:pt x="0" y="530081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3" name="Freeform 3"/>
          <p:cNvSpPr/>
          <p:nvPr/>
        </p:nvSpPr>
        <p:spPr>
          <a:xfrm rot="-1936435">
            <a:off x="-1176989" y="-678148"/>
            <a:ext cx="8154499" cy="5300815"/>
          </a:xfrm>
          <a:custGeom>
            <a:avLst/>
            <a:gdLst/>
            <a:ahLst/>
            <a:cxnLst/>
            <a:rect l="l" t="t" r="r" b="b"/>
            <a:pathLst>
              <a:path w="8154499" h="5300815">
                <a:moveTo>
                  <a:pt x="0" y="0"/>
                </a:moveTo>
                <a:lnTo>
                  <a:pt x="8154499" y="0"/>
                </a:lnTo>
                <a:lnTo>
                  <a:pt x="8154499" y="5300815"/>
                </a:lnTo>
                <a:lnTo>
                  <a:pt x="0" y="530081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4" name="Freeform 4"/>
          <p:cNvSpPr/>
          <p:nvPr/>
        </p:nvSpPr>
        <p:spPr>
          <a:xfrm>
            <a:off x="2900261" y="5509800"/>
            <a:ext cx="3748500" cy="3748500"/>
          </a:xfrm>
          <a:custGeom>
            <a:avLst/>
            <a:gdLst/>
            <a:ahLst/>
            <a:cxnLst/>
            <a:rect l="l" t="t" r="r" b="b"/>
            <a:pathLst>
              <a:path w="3748500" h="3748500">
                <a:moveTo>
                  <a:pt x="0" y="0"/>
                </a:moveTo>
                <a:lnTo>
                  <a:pt x="3748500" y="0"/>
                </a:lnTo>
                <a:lnTo>
                  <a:pt x="3748500" y="3748500"/>
                </a:lnTo>
                <a:lnTo>
                  <a:pt x="0" y="37485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grpSp>
        <p:nvGrpSpPr>
          <p:cNvPr id="5" name="Group 5"/>
          <p:cNvGrpSpPr/>
          <p:nvPr/>
        </p:nvGrpSpPr>
        <p:grpSpPr>
          <a:xfrm>
            <a:off x="1028700" y="1028700"/>
            <a:ext cx="5766513" cy="7297844"/>
            <a:chOff x="0" y="0"/>
            <a:chExt cx="6021070" cy="7620000"/>
          </a:xfrm>
        </p:grpSpPr>
        <p:sp>
          <p:nvSpPr>
            <p:cNvPr id="6" name="Freeform 6"/>
            <p:cNvSpPr/>
            <p:nvPr/>
          </p:nvSpPr>
          <p:spPr>
            <a:xfrm>
              <a:off x="0" y="0"/>
              <a:ext cx="6022340" cy="7620000"/>
            </a:xfrm>
            <a:custGeom>
              <a:avLst/>
              <a:gdLst/>
              <a:ahLst/>
              <a:cxnLst/>
              <a:rect l="l" t="t" r="r" b="b"/>
              <a:pathLst>
                <a:path w="6022340" h="7620000">
                  <a:moveTo>
                    <a:pt x="3011170" y="0"/>
                  </a:moveTo>
                  <a:cubicBezTo>
                    <a:pt x="1348147" y="0"/>
                    <a:pt x="0" y="1705795"/>
                    <a:pt x="0" y="3810000"/>
                  </a:cubicBezTo>
                  <a:cubicBezTo>
                    <a:pt x="0" y="5914205"/>
                    <a:pt x="1348147" y="7620000"/>
                    <a:pt x="3011170" y="7620000"/>
                  </a:cubicBezTo>
                  <a:cubicBezTo>
                    <a:pt x="4674193" y="7620000"/>
                    <a:pt x="6022340" y="5914205"/>
                    <a:pt x="6022340" y="3810000"/>
                  </a:cubicBezTo>
                  <a:cubicBezTo>
                    <a:pt x="6022340" y="1705795"/>
                    <a:pt x="4674193" y="0"/>
                    <a:pt x="3011170" y="0"/>
                  </a:cubicBezTo>
                  <a:close/>
                </a:path>
              </a:pathLst>
            </a:custGeom>
            <a:blipFill>
              <a:blip r:embed="rId6"/>
              <a:stretch>
                <a:fillRect l="-66616" r="-66616"/>
              </a:stretch>
            </a:blipFill>
          </p:spPr>
          <p:txBody>
            <a:bodyPr/>
            <a:lstStyle/>
            <a:p>
              <a:endParaRPr lang="hr-HR"/>
            </a:p>
          </p:txBody>
        </p:sp>
      </p:grpSp>
      <p:grpSp>
        <p:nvGrpSpPr>
          <p:cNvPr id="7" name="Group 7"/>
          <p:cNvGrpSpPr/>
          <p:nvPr/>
        </p:nvGrpSpPr>
        <p:grpSpPr>
          <a:xfrm rot="10346380">
            <a:off x="960079" y="964221"/>
            <a:ext cx="2076025" cy="875271"/>
            <a:chOff x="0" y="0"/>
            <a:chExt cx="4323207" cy="1822704"/>
          </a:xfrm>
        </p:grpSpPr>
        <p:sp>
          <p:nvSpPr>
            <p:cNvPr id="8" name="Freeform 8"/>
            <p:cNvSpPr/>
            <p:nvPr/>
          </p:nvSpPr>
          <p:spPr>
            <a:xfrm>
              <a:off x="0" y="0"/>
              <a:ext cx="4323207" cy="1822704"/>
            </a:xfrm>
            <a:custGeom>
              <a:avLst/>
              <a:gdLst/>
              <a:ahLst/>
              <a:cxnLst/>
              <a:rect l="l" t="t" r="r" b="b"/>
              <a:pathLst>
                <a:path w="4323207" h="1822704">
                  <a:moveTo>
                    <a:pt x="4323207" y="0"/>
                  </a:moveTo>
                  <a:lnTo>
                    <a:pt x="4307840" y="0"/>
                  </a:lnTo>
                  <a:cubicBezTo>
                    <a:pt x="4000754" y="2413"/>
                    <a:pt x="3733546" y="79756"/>
                    <a:pt x="3490849" y="236474"/>
                  </a:cubicBezTo>
                  <a:cubicBezTo>
                    <a:pt x="3288284" y="367284"/>
                    <a:pt x="3137916" y="528701"/>
                    <a:pt x="2992501" y="684911"/>
                  </a:cubicBezTo>
                  <a:cubicBezTo>
                    <a:pt x="2739136" y="957072"/>
                    <a:pt x="2555875" y="1153795"/>
                    <a:pt x="2161540" y="1157986"/>
                  </a:cubicBezTo>
                  <a:cubicBezTo>
                    <a:pt x="1767205" y="1153795"/>
                    <a:pt x="1583944" y="957072"/>
                    <a:pt x="1330579" y="684911"/>
                  </a:cubicBezTo>
                  <a:cubicBezTo>
                    <a:pt x="1185291" y="528701"/>
                    <a:pt x="1034923" y="367284"/>
                    <a:pt x="832358" y="236474"/>
                  </a:cubicBezTo>
                  <a:cubicBezTo>
                    <a:pt x="589534" y="79756"/>
                    <a:pt x="322326" y="2413"/>
                    <a:pt x="15367" y="0"/>
                  </a:cubicBezTo>
                  <a:lnTo>
                    <a:pt x="0" y="0"/>
                  </a:lnTo>
                  <a:lnTo>
                    <a:pt x="889" y="664718"/>
                  </a:lnTo>
                  <a:lnTo>
                    <a:pt x="10160" y="664718"/>
                  </a:lnTo>
                  <a:cubicBezTo>
                    <a:pt x="406527" y="667893"/>
                    <a:pt x="590042" y="864997"/>
                    <a:pt x="844042" y="1137793"/>
                  </a:cubicBezTo>
                  <a:cubicBezTo>
                    <a:pt x="989584" y="1294130"/>
                    <a:pt x="1139952" y="1455547"/>
                    <a:pt x="1342390" y="1586357"/>
                  </a:cubicBezTo>
                  <a:cubicBezTo>
                    <a:pt x="1584325" y="1742440"/>
                    <a:pt x="1850390" y="1819783"/>
                    <a:pt x="2156079" y="1822704"/>
                  </a:cubicBezTo>
                  <a:lnTo>
                    <a:pt x="2167128" y="1822704"/>
                  </a:lnTo>
                  <a:cubicBezTo>
                    <a:pt x="2319909" y="1821180"/>
                    <a:pt x="2462911" y="1801114"/>
                    <a:pt x="2597785" y="1761998"/>
                  </a:cubicBezTo>
                  <a:cubicBezTo>
                    <a:pt x="2732786" y="1722755"/>
                    <a:pt x="2859786" y="1664462"/>
                    <a:pt x="2980690" y="1586357"/>
                  </a:cubicBezTo>
                  <a:cubicBezTo>
                    <a:pt x="3183255" y="1455547"/>
                    <a:pt x="3333496" y="1294130"/>
                    <a:pt x="3479038" y="1137793"/>
                  </a:cubicBezTo>
                  <a:cubicBezTo>
                    <a:pt x="3733038" y="864997"/>
                    <a:pt x="3916553" y="667893"/>
                    <a:pt x="4313047" y="664718"/>
                  </a:cubicBezTo>
                  <a:lnTo>
                    <a:pt x="4322191" y="664718"/>
                  </a:lnTo>
                  <a:lnTo>
                    <a:pt x="4323207" y="0"/>
                  </a:lnTo>
                  <a:close/>
                </a:path>
              </a:pathLst>
            </a:custGeom>
            <a:solidFill>
              <a:srgbClr val="819595"/>
            </a:solidFill>
          </p:spPr>
          <p:txBody>
            <a:bodyPr/>
            <a:lstStyle/>
            <a:p>
              <a:endParaRPr lang="hr-HR"/>
            </a:p>
          </p:txBody>
        </p:sp>
      </p:grpSp>
      <p:grpSp>
        <p:nvGrpSpPr>
          <p:cNvPr id="9" name="Group 9"/>
          <p:cNvGrpSpPr/>
          <p:nvPr/>
        </p:nvGrpSpPr>
        <p:grpSpPr>
          <a:xfrm>
            <a:off x="-563382" y="9409112"/>
            <a:ext cx="19414763" cy="2209037"/>
            <a:chOff x="0" y="0"/>
            <a:chExt cx="25886351" cy="2945383"/>
          </a:xfrm>
        </p:grpSpPr>
        <p:sp>
          <p:nvSpPr>
            <p:cNvPr id="10" name="Freeform 10"/>
            <p:cNvSpPr/>
            <p:nvPr/>
          </p:nvSpPr>
          <p:spPr>
            <a:xfrm>
              <a:off x="0" y="0"/>
              <a:ext cx="13716000" cy="2945383"/>
            </a:xfrm>
            <a:custGeom>
              <a:avLst/>
              <a:gdLst/>
              <a:ahLst/>
              <a:cxnLst/>
              <a:rect l="l" t="t" r="r" b="b"/>
              <a:pathLst>
                <a:path w="13716000" h="2945383">
                  <a:moveTo>
                    <a:pt x="0" y="0"/>
                  </a:moveTo>
                  <a:lnTo>
                    <a:pt x="13716000" y="0"/>
                  </a:lnTo>
                  <a:lnTo>
                    <a:pt x="13716000" y="2945383"/>
                  </a:lnTo>
                  <a:lnTo>
                    <a:pt x="0" y="294538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hr-HR"/>
            </a:p>
          </p:txBody>
        </p:sp>
        <p:sp>
          <p:nvSpPr>
            <p:cNvPr id="11" name="Freeform 11"/>
            <p:cNvSpPr/>
            <p:nvPr/>
          </p:nvSpPr>
          <p:spPr>
            <a:xfrm>
              <a:off x="12170351" y="0"/>
              <a:ext cx="13716000" cy="2945383"/>
            </a:xfrm>
            <a:custGeom>
              <a:avLst/>
              <a:gdLst/>
              <a:ahLst/>
              <a:cxnLst/>
              <a:rect l="l" t="t" r="r" b="b"/>
              <a:pathLst>
                <a:path w="13716000" h="2945383">
                  <a:moveTo>
                    <a:pt x="0" y="0"/>
                  </a:moveTo>
                  <a:lnTo>
                    <a:pt x="13716000" y="0"/>
                  </a:lnTo>
                  <a:lnTo>
                    <a:pt x="13716000" y="2945383"/>
                  </a:lnTo>
                  <a:lnTo>
                    <a:pt x="0" y="294538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hr-HR"/>
            </a:p>
          </p:txBody>
        </p:sp>
      </p:grpSp>
      <p:sp>
        <p:nvSpPr>
          <p:cNvPr id="12" name="Freeform 12"/>
          <p:cNvSpPr/>
          <p:nvPr/>
        </p:nvSpPr>
        <p:spPr>
          <a:xfrm>
            <a:off x="494249" y="8966660"/>
            <a:ext cx="3554900" cy="1439700"/>
          </a:xfrm>
          <a:custGeom>
            <a:avLst/>
            <a:gdLst/>
            <a:ahLst/>
            <a:cxnLst/>
            <a:rect l="l" t="t" r="r" b="b"/>
            <a:pathLst>
              <a:path w="3554900" h="1439700">
                <a:moveTo>
                  <a:pt x="0" y="0"/>
                </a:moveTo>
                <a:lnTo>
                  <a:pt x="3554901" y="0"/>
                </a:lnTo>
                <a:lnTo>
                  <a:pt x="3554901" y="1439701"/>
                </a:lnTo>
                <a:lnTo>
                  <a:pt x="0" y="1439701"/>
                </a:lnTo>
                <a:lnTo>
                  <a:pt x="0" y="0"/>
                </a:lnTo>
                <a:close/>
              </a:path>
            </a:pathLst>
          </a:custGeom>
          <a:blipFill>
            <a:blip r:embed="rId9"/>
            <a:stretch>
              <a:fillRect/>
            </a:stretch>
          </a:blipFill>
        </p:spPr>
        <p:txBody>
          <a:bodyPr/>
          <a:lstStyle/>
          <a:p>
            <a:endParaRPr lang="hr-HR"/>
          </a:p>
        </p:txBody>
      </p:sp>
      <p:sp>
        <p:nvSpPr>
          <p:cNvPr id="13" name="TextBox 13"/>
          <p:cNvSpPr txBox="1"/>
          <p:nvPr/>
        </p:nvSpPr>
        <p:spPr>
          <a:xfrm>
            <a:off x="8537780" y="620220"/>
            <a:ext cx="8165546" cy="2122804"/>
          </a:xfrm>
          <a:prstGeom prst="rect">
            <a:avLst/>
          </a:prstGeom>
        </p:spPr>
        <p:txBody>
          <a:bodyPr lIns="0" tIns="0" rIns="0" bIns="0" rtlCol="0" anchor="t">
            <a:spAutoFit/>
          </a:bodyPr>
          <a:lstStyle/>
          <a:p>
            <a:pPr marL="0" lvl="0" indent="0" algn="ctr">
              <a:lnSpc>
                <a:spcPts val="8199"/>
              </a:lnSpc>
            </a:pPr>
            <a:r>
              <a:rPr lang="en-US" sz="8199" b="1">
                <a:solidFill>
                  <a:srgbClr val="111111"/>
                </a:solidFill>
                <a:latin typeface="Carollo Playscript Bold"/>
                <a:ea typeface="Carollo Playscript Bold"/>
                <a:cs typeface="Carollo Playscript Bold"/>
                <a:sym typeface="Carollo Playscript Bold"/>
              </a:rPr>
              <a:t>Team Policy Debate</a:t>
            </a:r>
          </a:p>
        </p:txBody>
      </p:sp>
      <p:sp>
        <p:nvSpPr>
          <p:cNvPr id="14" name="TextBox 14"/>
          <p:cNvSpPr txBox="1"/>
          <p:nvPr/>
        </p:nvSpPr>
        <p:spPr>
          <a:xfrm>
            <a:off x="8537780" y="2981689"/>
            <a:ext cx="10514702" cy="7305311"/>
          </a:xfrm>
          <a:prstGeom prst="rect">
            <a:avLst/>
          </a:prstGeom>
        </p:spPr>
        <p:txBody>
          <a:bodyPr lIns="0" tIns="0" rIns="0" bIns="0" rtlCol="0" anchor="t">
            <a:spAutoFit/>
          </a:bodyPr>
          <a:lstStyle/>
          <a:p>
            <a:pPr algn="l">
              <a:lnSpc>
                <a:spcPts val="5270"/>
              </a:lnSpc>
            </a:pPr>
            <a:r>
              <a:rPr lang="en-US" sz="3764" b="1">
                <a:solidFill>
                  <a:srgbClr val="000000"/>
                </a:solidFill>
                <a:latin typeface="Canva Sans Bold"/>
                <a:ea typeface="Canva Sans Bold"/>
                <a:cs typeface="Canva Sans Bold"/>
                <a:sym typeface="Canva Sans Bold"/>
              </a:rPr>
              <a:t>Constructive agrument: </a:t>
            </a:r>
          </a:p>
          <a:p>
            <a:pPr marL="0" lvl="0" indent="0" algn="l">
              <a:lnSpc>
                <a:spcPts val="5270"/>
              </a:lnSpc>
              <a:spcBef>
                <a:spcPct val="0"/>
              </a:spcBef>
            </a:pPr>
            <a:r>
              <a:rPr lang="en-US" sz="3764">
                <a:solidFill>
                  <a:srgbClr val="000000"/>
                </a:solidFill>
                <a:latin typeface="Canva Sans"/>
                <a:ea typeface="Canva Sans"/>
                <a:cs typeface="Canva Sans"/>
                <a:sym typeface="Canva Sans"/>
              </a:rPr>
              <a:t>Each team presents</a:t>
            </a:r>
            <a:r>
              <a:rPr lang="en-US" sz="3764" u="none" strike="noStrike">
                <a:solidFill>
                  <a:srgbClr val="000000"/>
                </a:solidFill>
                <a:latin typeface="Canva Sans"/>
                <a:ea typeface="Canva Sans"/>
                <a:cs typeface="Canva Sans"/>
                <a:sym typeface="Canva Sans"/>
              </a:rPr>
              <a:t> their case (5 minutes)</a:t>
            </a:r>
          </a:p>
          <a:p>
            <a:pPr marL="0" lvl="0" indent="0" algn="l">
              <a:lnSpc>
                <a:spcPts val="5270"/>
              </a:lnSpc>
              <a:spcBef>
                <a:spcPct val="0"/>
              </a:spcBef>
            </a:pPr>
            <a:endParaRPr lang="en-US" sz="3764" u="none" strike="noStrike">
              <a:solidFill>
                <a:srgbClr val="000000"/>
              </a:solidFill>
              <a:latin typeface="Canva Sans"/>
              <a:ea typeface="Canva Sans"/>
              <a:cs typeface="Canva Sans"/>
              <a:sym typeface="Canva Sans"/>
            </a:endParaRPr>
          </a:p>
          <a:p>
            <a:pPr marL="0" lvl="0" indent="0" algn="l">
              <a:lnSpc>
                <a:spcPts val="5270"/>
              </a:lnSpc>
              <a:spcBef>
                <a:spcPct val="0"/>
              </a:spcBef>
            </a:pPr>
            <a:r>
              <a:rPr lang="en-US" sz="3764" b="1" u="none" strike="noStrike">
                <a:solidFill>
                  <a:srgbClr val="000000"/>
                </a:solidFill>
                <a:latin typeface="Canva Sans Bold"/>
                <a:ea typeface="Canva Sans Bold"/>
                <a:cs typeface="Canva Sans Bold"/>
                <a:sym typeface="Canva Sans Bold"/>
              </a:rPr>
              <a:t>Cross Examination: </a:t>
            </a:r>
          </a:p>
          <a:p>
            <a:pPr marL="0" lvl="0" indent="0" algn="l">
              <a:lnSpc>
                <a:spcPts val="5270"/>
              </a:lnSpc>
              <a:spcBef>
                <a:spcPct val="0"/>
              </a:spcBef>
            </a:pPr>
            <a:r>
              <a:rPr lang="en-US" sz="3764" u="none" strike="noStrike">
                <a:solidFill>
                  <a:srgbClr val="000000"/>
                </a:solidFill>
                <a:latin typeface="Canva Sans"/>
                <a:ea typeface="Canva Sans"/>
                <a:cs typeface="Canva Sans"/>
                <a:sym typeface="Canva Sans"/>
              </a:rPr>
              <a:t>Teams question each other </a:t>
            </a:r>
          </a:p>
          <a:p>
            <a:pPr marL="0" lvl="0" indent="0" algn="l">
              <a:lnSpc>
                <a:spcPts val="5270"/>
              </a:lnSpc>
              <a:spcBef>
                <a:spcPct val="0"/>
              </a:spcBef>
            </a:pPr>
            <a:r>
              <a:rPr lang="en-US" sz="3764" u="none" strike="noStrike">
                <a:solidFill>
                  <a:srgbClr val="000000"/>
                </a:solidFill>
                <a:latin typeface="Canva Sans"/>
                <a:ea typeface="Canva Sans"/>
                <a:cs typeface="Canva Sans"/>
                <a:sym typeface="Canva Sans"/>
              </a:rPr>
              <a:t>Each team responds to the opponent's </a:t>
            </a:r>
          </a:p>
          <a:p>
            <a:pPr marL="0" lvl="0" indent="0" algn="l">
              <a:lnSpc>
                <a:spcPts val="5270"/>
              </a:lnSpc>
              <a:spcBef>
                <a:spcPct val="0"/>
              </a:spcBef>
            </a:pPr>
            <a:r>
              <a:rPr lang="en-US" sz="3764" u="none" strike="noStrike">
                <a:solidFill>
                  <a:srgbClr val="000000"/>
                </a:solidFill>
                <a:latin typeface="Canva Sans"/>
                <a:ea typeface="Canva Sans"/>
                <a:cs typeface="Canva Sans"/>
                <a:sym typeface="Canva Sans"/>
              </a:rPr>
              <a:t>case (5 minutes for each team)</a:t>
            </a:r>
          </a:p>
          <a:p>
            <a:pPr marL="0" lvl="0" indent="0" algn="l">
              <a:lnSpc>
                <a:spcPts val="5270"/>
              </a:lnSpc>
              <a:spcBef>
                <a:spcPct val="0"/>
              </a:spcBef>
            </a:pPr>
            <a:endParaRPr lang="en-US" sz="3764" u="none" strike="noStrike">
              <a:solidFill>
                <a:srgbClr val="000000"/>
              </a:solidFill>
              <a:latin typeface="Canva Sans"/>
              <a:ea typeface="Canva Sans"/>
              <a:cs typeface="Canva Sans"/>
              <a:sym typeface="Canva Sans"/>
            </a:endParaRPr>
          </a:p>
          <a:p>
            <a:pPr marL="0" lvl="0" indent="0" algn="l">
              <a:lnSpc>
                <a:spcPts val="5270"/>
              </a:lnSpc>
              <a:spcBef>
                <a:spcPct val="0"/>
              </a:spcBef>
            </a:pPr>
            <a:r>
              <a:rPr lang="en-US" sz="3764" b="1" u="none" strike="noStrike">
                <a:solidFill>
                  <a:srgbClr val="000000"/>
                </a:solidFill>
                <a:latin typeface="Canva Sans Bold"/>
                <a:ea typeface="Canva Sans Bold"/>
                <a:cs typeface="Canva Sans Bold"/>
                <a:sym typeface="Canva Sans Bold"/>
              </a:rPr>
              <a:t>Summary and Final Focus: </a:t>
            </a:r>
          </a:p>
          <a:p>
            <a:pPr marL="0" lvl="0" indent="0" algn="l">
              <a:lnSpc>
                <a:spcPts val="5270"/>
              </a:lnSpc>
              <a:spcBef>
                <a:spcPct val="0"/>
              </a:spcBef>
            </a:pPr>
            <a:r>
              <a:rPr lang="en-US" sz="3764" u="none" strike="noStrike">
                <a:solidFill>
                  <a:srgbClr val="000000"/>
                </a:solidFill>
                <a:latin typeface="Canva Sans"/>
                <a:ea typeface="Canva Sans"/>
                <a:cs typeface="Canva Sans"/>
                <a:sym typeface="Canva Sans"/>
              </a:rPr>
              <a:t>(2 minutes each)</a:t>
            </a:r>
          </a:p>
          <a:p>
            <a:pPr marL="0" lvl="0" indent="0" algn="l">
              <a:lnSpc>
                <a:spcPts val="5270"/>
              </a:lnSpc>
              <a:spcBef>
                <a:spcPct val="0"/>
              </a:spcBef>
            </a:pPr>
            <a:endParaRPr lang="en-US" sz="3764" u="none" strike="noStrike">
              <a:solidFill>
                <a:srgbClr val="000000"/>
              </a:solidFill>
              <a:latin typeface="Canva Sans"/>
              <a:ea typeface="Canva Sans"/>
              <a:cs typeface="Canva Sans"/>
              <a:sym typeface="Canv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AFEB"/>
        </a:solidFill>
        <a:effectLst/>
      </p:bgPr>
    </p:bg>
    <p:spTree>
      <p:nvGrpSpPr>
        <p:cNvPr id="1" name=""/>
        <p:cNvGrpSpPr/>
        <p:nvPr/>
      </p:nvGrpSpPr>
      <p:grpSpPr>
        <a:xfrm>
          <a:off x="0" y="0"/>
          <a:ext cx="0" cy="0"/>
          <a:chOff x="0" y="0"/>
          <a:chExt cx="0" cy="0"/>
        </a:xfrm>
      </p:grpSpPr>
      <p:grpSp>
        <p:nvGrpSpPr>
          <p:cNvPr id="2" name="Group 2"/>
          <p:cNvGrpSpPr/>
          <p:nvPr/>
        </p:nvGrpSpPr>
        <p:grpSpPr>
          <a:xfrm>
            <a:off x="1028700" y="0"/>
            <a:ext cx="17150463" cy="10759210"/>
            <a:chOff x="0" y="0"/>
            <a:chExt cx="8100693" cy="5081907"/>
          </a:xfrm>
        </p:grpSpPr>
        <p:sp>
          <p:nvSpPr>
            <p:cNvPr id="3" name="Freeform 3"/>
            <p:cNvSpPr/>
            <p:nvPr/>
          </p:nvSpPr>
          <p:spPr>
            <a:xfrm>
              <a:off x="0" y="0"/>
              <a:ext cx="8100693" cy="5081907"/>
            </a:xfrm>
            <a:custGeom>
              <a:avLst/>
              <a:gdLst/>
              <a:ahLst/>
              <a:cxnLst/>
              <a:rect l="l" t="t" r="r" b="b"/>
              <a:pathLst>
                <a:path w="8100693" h="5081907">
                  <a:moveTo>
                    <a:pt x="0" y="0"/>
                  </a:moveTo>
                  <a:lnTo>
                    <a:pt x="8100693" y="0"/>
                  </a:lnTo>
                  <a:lnTo>
                    <a:pt x="8100693" y="5081907"/>
                  </a:lnTo>
                  <a:lnTo>
                    <a:pt x="0" y="5081907"/>
                  </a:lnTo>
                  <a:close/>
                </a:path>
              </a:pathLst>
            </a:custGeom>
            <a:solidFill>
              <a:srgbClr val="FFFFFF"/>
            </a:solidFill>
          </p:spPr>
          <p:txBody>
            <a:bodyPr/>
            <a:lstStyle/>
            <a:p>
              <a:endParaRPr lang="hr-HR"/>
            </a:p>
          </p:txBody>
        </p:sp>
      </p:grpSp>
      <p:sp>
        <p:nvSpPr>
          <p:cNvPr id="4" name="TextBox 4"/>
          <p:cNvSpPr txBox="1"/>
          <p:nvPr/>
        </p:nvSpPr>
        <p:spPr>
          <a:xfrm>
            <a:off x="1310334" y="1391999"/>
            <a:ext cx="5908757" cy="708659"/>
          </a:xfrm>
          <a:prstGeom prst="rect">
            <a:avLst/>
          </a:prstGeom>
        </p:spPr>
        <p:txBody>
          <a:bodyPr lIns="0" tIns="0" rIns="0" bIns="0" rtlCol="0" anchor="t">
            <a:spAutoFit/>
          </a:bodyPr>
          <a:lstStyle/>
          <a:p>
            <a:pPr marL="0" lvl="0" indent="0" algn="l">
              <a:lnSpc>
                <a:spcPts val="5399"/>
              </a:lnSpc>
            </a:pPr>
            <a:r>
              <a:rPr lang="en-US" sz="5399" b="1">
                <a:solidFill>
                  <a:srgbClr val="111111"/>
                </a:solidFill>
                <a:latin typeface="Carollo Playscript Bold"/>
                <a:ea typeface="Carollo Playscript Bold"/>
                <a:cs typeface="Carollo Playscript Bold"/>
                <a:sym typeface="Carollo Playscript Bold"/>
              </a:rPr>
              <a:t>Rules of Debate</a:t>
            </a:r>
          </a:p>
        </p:txBody>
      </p:sp>
      <p:sp>
        <p:nvSpPr>
          <p:cNvPr id="5" name="TextBox 5"/>
          <p:cNvSpPr txBox="1"/>
          <p:nvPr/>
        </p:nvSpPr>
        <p:spPr>
          <a:xfrm>
            <a:off x="1310334" y="2186166"/>
            <a:ext cx="7473431" cy="7612381"/>
          </a:xfrm>
          <a:prstGeom prst="rect">
            <a:avLst/>
          </a:prstGeom>
        </p:spPr>
        <p:txBody>
          <a:bodyPr lIns="0" tIns="0" rIns="0" bIns="0" rtlCol="0" anchor="t">
            <a:spAutoFit/>
          </a:bodyPr>
          <a:lstStyle/>
          <a:p>
            <a:pPr marL="0" lvl="0" indent="0" algn="l">
              <a:lnSpc>
                <a:spcPts val="4259"/>
              </a:lnSpc>
            </a:pPr>
            <a:endParaRPr/>
          </a:p>
          <a:p>
            <a:pPr marL="647694" lvl="1" indent="-323847" algn="l">
              <a:lnSpc>
                <a:spcPts val="4259"/>
              </a:lnSpc>
              <a:buFont typeface="Arial"/>
              <a:buChar char="•"/>
            </a:pPr>
            <a:r>
              <a:rPr lang="en-US" sz="2999" u="none">
                <a:solidFill>
                  <a:srgbClr val="111111"/>
                </a:solidFill>
                <a:latin typeface="Bitter"/>
                <a:ea typeface="Bitter"/>
                <a:cs typeface="Bitter"/>
                <a:sym typeface="Bitter"/>
              </a:rPr>
              <a:t>Respectful conduct during the debate (</a:t>
            </a:r>
            <a:r>
              <a:rPr lang="en-US" sz="2999" b="1" u="none">
                <a:solidFill>
                  <a:srgbClr val="111111"/>
                </a:solidFill>
                <a:latin typeface="Bitter Bold"/>
                <a:ea typeface="Bitter Bold"/>
                <a:cs typeface="Bitter Bold"/>
                <a:sym typeface="Bitter Bold"/>
              </a:rPr>
              <a:t>NO INTERRUPTIONS)</a:t>
            </a:r>
          </a:p>
          <a:p>
            <a:pPr algn="l">
              <a:lnSpc>
                <a:spcPts val="4259"/>
              </a:lnSpc>
            </a:pPr>
            <a:endParaRPr lang="en-US" sz="2999" b="1" u="none">
              <a:solidFill>
                <a:srgbClr val="111111"/>
              </a:solidFill>
              <a:latin typeface="Bitter Bold"/>
              <a:ea typeface="Bitter Bold"/>
              <a:cs typeface="Bitter Bold"/>
              <a:sym typeface="Bitter Bold"/>
            </a:endParaRPr>
          </a:p>
          <a:p>
            <a:pPr marL="647694" lvl="1" indent="-323847" algn="l">
              <a:lnSpc>
                <a:spcPts val="4259"/>
              </a:lnSpc>
              <a:buFont typeface="Arial"/>
              <a:buChar char="•"/>
            </a:pPr>
            <a:r>
              <a:rPr lang="en-US" sz="2999" b="1" u="none">
                <a:solidFill>
                  <a:srgbClr val="111111"/>
                </a:solidFill>
                <a:latin typeface="Bitter Bold"/>
                <a:ea typeface="Bitter Bold"/>
                <a:cs typeface="Bitter Bold"/>
                <a:sym typeface="Bitter Bold"/>
              </a:rPr>
              <a:t>Time management </a:t>
            </a:r>
            <a:r>
              <a:rPr lang="en-US" sz="2999" u="none">
                <a:solidFill>
                  <a:srgbClr val="111111"/>
                </a:solidFill>
                <a:latin typeface="Bitter"/>
                <a:ea typeface="Bitter"/>
                <a:cs typeface="Bitter"/>
                <a:sym typeface="Bitter"/>
              </a:rPr>
              <a:t>and adherence to allotted times</a:t>
            </a:r>
          </a:p>
          <a:p>
            <a:pPr algn="l">
              <a:lnSpc>
                <a:spcPts val="4259"/>
              </a:lnSpc>
            </a:pPr>
            <a:endParaRPr lang="en-US" sz="2999" u="none">
              <a:solidFill>
                <a:srgbClr val="111111"/>
              </a:solidFill>
              <a:latin typeface="Bitter"/>
              <a:ea typeface="Bitter"/>
              <a:cs typeface="Bitter"/>
              <a:sym typeface="Bitter"/>
            </a:endParaRPr>
          </a:p>
          <a:p>
            <a:pPr marL="647694" lvl="1" indent="-323847" algn="l">
              <a:lnSpc>
                <a:spcPts val="4259"/>
              </a:lnSpc>
              <a:buFont typeface="Arial"/>
              <a:buChar char="•"/>
            </a:pPr>
            <a:r>
              <a:rPr lang="en-US" sz="2999" u="none">
                <a:solidFill>
                  <a:srgbClr val="111111"/>
                </a:solidFill>
                <a:latin typeface="Bitter"/>
                <a:ea typeface="Bitter"/>
                <a:cs typeface="Bitter"/>
                <a:sym typeface="Bitter"/>
              </a:rPr>
              <a:t>Use of evidence and </a:t>
            </a:r>
            <a:r>
              <a:rPr lang="en-US" sz="2999" b="1" u="none">
                <a:solidFill>
                  <a:srgbClr val="111111"/>
                </a:solidFill>
                <a:latin typeface="Bitter Bold"/>
                <a:ea typeface="Bitter Bold"/>
                <a:cs typeface="Bitter Bold"/>
                <a:sym typeface="Bitter Bold"/>
              </a:rPr>
              <a:t>logical reasoning</a:t>
            </a:r>
          </a:p>
          <a:p>
            <a:pPr algn="l">
              <a:lnSpc>
                <a:spcPts val="4259"/>
              </a:lnSpc>
            </a:pPr>
            <a:endParaRPr lang="en-US" sz="2999" b="1" u="none">
              <a:solidFill>
                <a:srgbClr val="111111"/>
              </a:solidFill>
              <a:latin typeface="Bitter Bold"/>
              <a:ea typeface="Bitter Bold"/>
              <a:cs typeface="Bitter Bold"/>
              <a:sym typeface="Bitter Bold"/>
            </a:endParaRPr>
          </a:p>
          <a:p>
            <a:pPr marL="647694" lvl="1" indent="-323847" algn="l">
              <a:lnSpc>
                <a:spcPts val="4259"/>
              </a:lnSpc>
              <a:buFont typeface="Arial"/>
              <a:buChar char="•"/>
            </a:pPr>
            <a:r>
              <a:rPr lang="en-US" sz="2999" b="1" u="none">
                <a:solidFill>
                  <a:srgbClr val="111111"/>
                </a:solidFill>
                <a:latin typeface="Bitter Bold"/>
                <a:ea typeface="Bitter Bold"/>
                <a:cs typeface="Bitter Bold"/>
                <a:sym typeface="Bitter Bold"/>
              </a:rPr>
              <a:t>No new arguments in summary speeches</a:t>
            </a:r>
          </a:p>
          <a:p>
            <a:pPr algn="l">
              <a:lnSpc>
                <a:spcPts val="4259"/>
              </a:lnSpc>
            </a:pPr>
            <a:endParaRPr lang="en-US" sz="2999" b="1" u="none">
              <a:solidFill>
                <a:srgbClr val="111111"/>
              </a:solidFill>
              <a:latin typeface="Bitter Bold"/>
              <a:ea typeface="Bitter Bold"/>
              <a:cs typeface="Bitter Bold"/>
              <a:sym typeface="Bitter Bold"/>
            </a:endParaRPr>
          </a:p>
          <a:p>
            <a:pPr marL="0" lvl="0" indent="0" algn="l">
              <a:lnSpc>
                <a:spcPts val="4259"/>
              </a:lnSpc>
            </a:pPr>
            <a:endParaRPr lang="en-US" sz="2999" b="1" u="none">
              <a:solidFill>
                <a:srgbClr val="111111"/>
              </a:solidFill>
              <a:latin typeface="Bitter Bold"/>
              <a:ea typeface="Bitter Bold"/>
              <a:cs typeface="Bitter Bold"/>
              <a:sym typeface="Bitter Bold"/>
            </a:endParaRPr>
          </a:p>
        </p:txBody>
      </p:sp>
      <p:grpSp>
        <p:nvGrpSpPr>
          <p:cNvPr id="6" name="Group 6"/>
          <p:cNvGrpSpPr/>
          <p:nvPr/>
        </p:nvGrpSpPr>
        <p:grpSpPr>
          <a:xfrm>
            <a:off x="9441642" y="1883557"/>
            <a:ext cx="2508150" cy="1912185"/>
            <a:chOff x="0" y="0"/>
            <a:chExt cx="3344200" cy="2549579"/>
          </a:xfrm>
        </p:grpSpPr>
        <p:sp>
          <p:nvSpPr>
            <p:cNvPr id="7" name="TextBox 7"/>
            <p:cNvSpPr txBox="1"/>
            <p:nvPr/>
          </p:nvSpPr>
          <p:spPr>
            <a:xfrm>
              <a:off x="0" y="57150"/>
              <a:ext cx="3344200" cy="1651423"/>
            </a:xfrm>
            <a:prstGeom prst="rect">
              <a:avLst/>
            </a:prstGeom>
          </p:spPr>
          <p:txBody>
            <a:bodyPr lIns="0" tIns="0" rIns="0" bIns="0" rtlCol="0" anchor="t">
              <a:spAutoFit/>
            </a:bodyPr>
            <a:lstStyle/>
            <a:p>
              <a:pPr marL="0" lvl="0" indent="0" algn="l">
                <a:lnSpc>
                  <a:spcPts val="3200"/>
                </a:lnSpc>
              </a:pPr>
              <a:r>
                <a:rPr lang="en-US" sz="3200" b="1">
                  <a:solidFill>
                    <a:srgbClr val="111111"/>
                  </a:solidFill>
                  <a:latin typeface="Carollo Playscript Bold"/>
                  <a:ea typeface="Carollo Playscript Bold"/>
                  <a:cs typeface="Carollo Playscript Bold"/>
                  <a:sym typeface="Carollo Playscript Bold"/>
                </a:rPr>
                <a:t>Strategies for Success</a:t>
              </a:r>
            </a:p>
          </p:txBody>
        </p:sp>
        <p:sp>
          <p:nvSpPr>
            <p:cNvPr id="8" name="TextBox 8"/>
            <p:cNvSpPr txBox="1"/>
            <p:nvPr/>
          </p:nvSpPr>
          <p:spPr>
            <a:xfrm>
              <a:off x="0" y="2074811"/>
              <a:ext cx="3344200" cy="474768"/>
            </a:xfrm>
            <a:prstGeom prst="rect">
              <a:avLst/>
            </a:prstGeom>
          </p:spPr>
          <p:txBody>
            <a:bodyPr lIns="0" tIns="0" rIns="0" bIns="0" rtlCol="0" anchor="t">
              <a:spAutoFit/>
            </a:bodyPr>
            <a:lstStyle/>
            <a:p>
              <a:pPr marL="0" lvl="0" indent="0" algn="l">
                <a:lnSpc>
                  <a:spcPts val="3080"/>
                </a:lnSpc>
                <a:spcBef>
                  <a:spcPct val="0"/>
                </a:spcBef>
              </a:pPr>
              <a:endParaRPr/>
            </a:p>
          </p:txBody>
        </p:sp>
      </p:grpSp>
      <p:sp>
        <p:nvSpPr>
          <p:cNvPr id="9" name="TextBox 9"/>
          <p:cNvSpPr txBox="1"/>
          <p:nvPr/>
        </p:nvSpPr>
        <p:spPr>
          <a:xfrm>
            <a:off x="11757111" y="431640"/>
            <a:ext cx="6029951" cy="4522344"/>
          </a:xfrm>
          <a:prstGeom prst="rect">
            <a:avLst/>
          </a:prstGeom>
        </p:spPr>
        <p:txBody>
          <a:bodyPr lIns="0" tIns="0" rIns="0" bIns="0" rtlCol="0" anchor="t">
            <a:spAutoFit/>
          </a:bodyPr>
          <a:lstStyle/>
          <a:p>
            <a:pPr algn="l">
              <a:lnSpc>
                <a:spcPts val="3975"/>
              </a:lnSpc>
            </a:pPr>
            <a:endParaRPr/>
          </a:p>
          <a:p>
            <a:pPr marL="604515" lvl="1" indent="-302257" algn="l">
              <a:lnSpc>
                <a:spcPts val="3975"/>
              </a:lnSpc>
              <a:buFont typeface="Arial"/>
              <a:buChar char="•"/>
            </a:pPr>
            <a:r>
              <a:rPr lang="en-US" sz="2799">
                <a:solidFill>
                  <a:srgbClr val="111111"/>
                </a:solidFill>
                <a:latin typeface="Bitter"/>
                <a:ea typeface="Bitter"/>
                <a:cs typeface="Bitter"/>
                <a:sym typeface="Bitter"/>
              </a:rPr>
              <a:t>R</a:t>
            </a:r>
            <a:r>
              <a:rPr lang="en-US" sz="2799" u="none">
                <a:solidFill>
                  <a:srgbClr val="111111"/>
                </a:solidFill>
                <a:latin typeface="Bitter"/>
                <a:ea typeface="Bitter"/>
                <a:cs typeface="Bitter"/>
                <a:sym typeface="Bitter"/>
              </a:rPr>
              <a:t>esearch thoroughly on topics</a:t>
            </a:r>
          </a:p>
          <a:p>
            <a:pPr marL="604515" lvl="1" indent="-302257" algn="l">
              <a:lnSpc>
                <a:spcPts val="3975"/>
              </a:lnSpc>
              <a:buFont typeface="Arial"/>
              <a:buChar char="•"/>
            </a:pPr>
            <a:r>
              <a:rPr lang="en-US" sz="2799" u="none">
                <a:solidFill>
                  <a:srgbClr val="111111"/>
                </a:solidFill>
                <a:latin typeface="Bitter"/>
                <a:ea typeface="Bitter"/>
                <a:cs typeface="Bitter"/>
                <a:sym typeface="Bitter"/>
              </a:rPr>
              <a:t>Develop a clear and concise case</a:t>
            </a:r>
          </a:p>
          <a:p>
            <a:pPr marL="604515" lvl="1" indent="-302257" algn="l">
              <a:lnSpc>
                <a:spcPts val="3975"/>
              </a:lnSpc>
              <a:buFont typeface="Arial"/>
              <a:buChar char="•"/>
            </a:pPr>
            <a:r>
              <a:rPr lang="en-US" sz="2799" u="none">
                <a:solidFill>
                  <a:srgbClr val="111111"/>
                </a:solidFill>
                <a:latin typeface="Bitter"/>
                <a:ea typeface="Bitter"/>
                <a:cs typeface="Bitter"/>
                <a:sym typeface="Bitter"/>
              </a:rPr>
              <a:t>Practice cross-examination skills</a:t>
            </a:r>
          </a:p>
          <a:p>
            <a:pPr marL="604515" lvl="1" indent="-302257" algn="l">
              <a:lnSpc>
                <a:spcPts val="3975"/>
              </a:lnSpc>
              <a:buFont typeface="Arial"/>
              <a:buChar char="•"/>
            </a:pPr>
            <a:r>
              <a:rPr lang="en-US" sz="2799" u="none">
                <a:solidFill>
                  <a:srgbClr val="111111"/>
                </a:solidFill>
                <a:latin typeface="Bitter"/>
                <a:ea typeface="Bitter"/>
                <a:cs typeface="Bitter"/>
                <a:sym typeface="Bitter"/>
              </a:rPr>
              <a:t>Anticipate opponents' arguments</a:t>
            </a:r>
          </a:p>
          <a:p>
            <a:pPr marL="0" lvl="0" indent="0" algn="l">
              <a:lnSpc>
                <a:spcPts val="3975"/>
              </a:lnSpc>
            </a:pPr>
            <a:endParaRPr lang="en-US" sz="2799" u="none">
              <a:solidFill>
                <a:srgbClr val="111111"/>
              </a:solidFill>
              <a:latin typeface="Bitter"/>
              <a:ea typeface="Bitter"/>
              <a:cs typeface="Bitter"/>
              <a:sym typeface="Bitter"/>
            </a:endParaRPr>
          </a:p>
        </p:txBody>
      </p:sp>
      <p:grpSp>
        <p:nvGrpSpPr>
          <p:cNvPr id="10" name="Group 10"/>
          <p:cNvGrpSpPr/>
          <p:nvPr/>
        </p:nvGrpSpPr>
        <p:grpSpPr>
          <a:xfrm>
            <a:off x="10127939" y="6049272"/>
            <a:ext cx="2479730" cy="1032546"/>
            <a:chOff x="0" y="0"/>
            <a:chExt cx="3306306" cy="1376728"/>
          </a:xfrm>
        </p:grpSpPr>
        <p:sp>
          <p:nvSpPr>
            <p:cNvPr id="11" name="TextBox 11"/>
            <p:cNvSpPr txBox="1"/>
            <p:nvPr/>
          </p:nvSpPr>
          <p:spPr>
            <a:xfrm>
              <a:off x="0" y="57150"/>
              <a:ext cx="3306306" cy="584623"/>
            </a:xfrm>
            <a:prstGeom prst="rect">
              <a:avLst/>
            </a:prstGeom>
          </p:spPr>
          <p:txBody>
            <a:bodyPr lIns="0" tIns="0" rIns="0" bIns="0" rtlCol="0" anchor="t">
              <a:spAutoFit/>
            </a:bodyPr>
            <a:lstStyle/>
            <a:p>
              <a:pPr marL="0" lvl="0" indent="0" algn="l">
                <a:lnSpc>
                  <a:spcPts val="3200"/>
                </a:lnSpc>
              </a:pPr>
              <a:r>
                <a:rPr lang="en-US" sz="3200" b="1">
                  <a:solidFill>
                    <a:srgbClr val="111111"/>
                  </a:solidFill>
                  <a:latin typeface="Carollo Playscript Bold"/>
                  <a:ea typeface="Carollo Playscript Bold"/>
                  <a:cs typeface="Carollo Playscript Bold"/>
                  <a:sym typeface="Carollo Playscript Bold"/>
                </a:rPr>
                <a:t>Conclusion</a:t>
              </a:r>
            </a:p>
          </p:txBody>
        </p:sp>
        <p:sp>
          <p:nvSpPr>
            <p:cNvPr id="12" name="TextBox 12"/>
            <p:cNvSpPr txBox="1"/>
            <p:nvPr/>
          </p:nvSpPr>
          <p:spPr>
            <a:xfrm>
              <a:off x="0" y="901960"/>
              <a:ext cx="3306306" cy="474768"/>
            </a:xfrm>
            <a:prstGeom prst="rect">
              <a:avLst/>
            </a:prstGeom>
          </p:spPr>
          <p:txBody>
            <a:bodyPr lIns="0" tIns="0" rIns="0" bIns="0" rtlCol="0" anchor="t">
              <a:spAutoFit/>
            </a:bodyPr>
            <a:lstStyle/>
            <a:p>
              <a:pPr marL="0" lvl="0" indent="0" algn="l">
                <a:lnSpc>
                  <a:spcPts val="3080"/>
                </a:lnSpc>
                <a:spcBef>
                  <a:spcPct val="0"/>
                </a:spcBef>
              </a:pPr>
              <a:endParaRPr/>
            </a:p>
          </p:txBody>
        </p:sp>
      </p:grpSp>
      <p:sp>
        <p:nvSpPr>
          <p:cNvPr id="13" name="TextBox 13"/>
          <p:cNvSpPr txBox="1"/>
          <p:nvPr/>
        </p:nvSpPr>
        <p:spPr>
          <a:xfrm>
            <a:off x="9603932" y="6687534"/>
            <a:ext cx="8375811" cy="2896363"/>
          </a:xfrm>
          <a:prstGeom prst="rect">
            <a:avLst/>
          </a:prstGeom>
        </p:spPr>
        <p:txBody>
          <a:bodyPr lIns="0" tIns="0" rIns="0" bIns="0" rtlCol="0" anchor="t">
            <a:spAutoFit/>
          </a:bodyPr>
          <a:lstStyle/>
          <a:p>
            <a:pPr algn="l">
              <a:lnSpc>
                <a:spcPts val="3833"/>
              </a:lnSpc>
            </a:pPr>
            <a:endParaRPr/>
          </a:p>
          <a:p>
            <a:pPr marL="582925" lvl="1" indent="-291463" algn="l">
              <a:lnSpc>
                <a:spcPts val="3833"/>
              </a:lnSpc>
              <a:buFont typeface="Arial"/>
              <a:buChar char="•"/>
            </a:pPr>
            <a:r>
              <a:rPr lang="en-US" sz="2699" u="none">
                <a:solidFill>
                  <a:srgbClr val="000000">
                    <a:alpha val="69804"/>
                  </a:srgbClr>
                </a:solidFill>
                <a:latin typeface="Bitter"/>
                <a:ea typeface="Bitter"/>
                <a:cs typeface="Bitter"/>
                <a:sym typeface="Bitter"/>
              </a:rPr>
              <a:t>Recap the importance of rules and structure in team policy debate</a:t>
            </a:r>
          </a:p>
          <a:p>
            <a:pPr marL="582925" lvl="1" indent="-291463" algn="l">
              <a:lnSpc>
                <a:spcPts val="3833"/>
              </a:lnSpc>
              <a:buFont typeface="Arial"/>
              <a:buChar char="•"/>
            </a:pPr>
            <a:r>
              <a:rPr lang="en-US" sz="2699" u="none">
                <a:solidFill>
                  <a:srgbClr val="000000">
                    <a:alpha val="69804"/>
                  </a:srgbClr>
                </a:solidFill>
                <a:latin typeface="Bitter"/>
                <a:ea typeface="Bitter"/>
                <a:cs typeface="Bitter"/>
                <a:sym typeface="Bitter"/>
              </a:rPr>
              <a:t>Encourage practice and preparation for effective debating</a:t>
            </a:r>
          </a:p>
          <a:p>
            <a:pPr marL="0" lvl="0" indent="0" algn="l">
              <a:lnSpc>
                <a:spcPts val="3833"/>
              </a:lnSpc>
            </a:pPr>
            <a:endParaRPr lang="en-US" sz="2699" u="none">
              <a:solidFill>
                <a:srgbClr val="000000">
                  <a:alpha val="69804"/>
                </a:srgbClr>
              </a:solidFill>
              <a:latin typeface="Bitter"/>
              <a:ea typeface="Bitter"/>
              <a:cs typeface="Bitter"/>
              <a:sym typeface="Bitter"/>
            </a:endParaRPr>
          </a:p>
        </p:txBody>
      </p:sp>
      <p:grpSp>
        <p:nvGrpSpPr>
          <p:cNvPr id="14" name="Group 14"/>
          <p:cNvGrpSpPr/>
          <p:nvPr/>
        </p:nvGrpSpPr>
        <p:grpSpPr>
          <a:xfrm>
            <a:off x="9144000" y="5077983"/>
            <a:ext cx="21557365" cy="131034"/>
            <a:chOff x="0" y="0"/>
            <a:chExt cx="28743153" cy="174712"/>
          </a:xfrm>
        </p:grpSpPr>
        <p:sp>
          <p:nvSpPr>
            <p:cNvPr id="15" name="Freeform 15"/>
            <p:cNvSpPr/>
            <p:nvPr/>
          </p:nvSpPr>
          <p:spPr>
            <a:xfrm rot="-10800000">
              <a:off x="4727679"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6" name="Freeform 16"/>
            <p:cNvSpPr/>
            <p:nvPr/>
          </p:nvSpPr>
          <p:spPr>
            <a:xfrm rot="-10800000">
              <a:off x="0"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7" name="Freeform 17"/>
            <p:cNvSpPr/>
            <p:nvPr/>
          </p:nvSpPr>
          <p:spPr>
            <a:xfrm rot="-10800000">
              <a:off x="9480405"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8" name="Freeform 18"/>
            <p:cNvSpPr/>
            <p:nvPr/>
          </p:nvSpPr>
          <p:spPr>
            <a:xfrm rot="-10800000">
              <a:off x="14162226" y="0"/>
              <a:ext cx="4991764" cy="174712"/>
            </a:xfrm>
            <a:custGeom>
              <a:avLst/>
              <a:gdLst/>
              <a:ahLst/>
              <a:cxnLst/>
              <a:rect l="l" t="t" r="r" b="b"/>
              <a:pathLst>
                <a:path w="4991764" h="174712">
                  <a:moveTo>
                    <a:pt x="0" y="0"/>
                  </a:moveTo>
                  <a:lnTo>
                    <a:pt x="4991763" y="0"/>
                  </a:lnTo>
                  <a:lnTo>
                    <a:pt x="4991763"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19" name="Freeform 19"/>
            <p:cNvSpPr/>
            <p:nvPr/>
          </p:nvSpPr>
          <p:spPr>
            <a:xfrm rot="-10800000">
              <a:off x="18955269"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20" name="Freeform 20"/>
            <p:cNvSpPr/>
            <p:nvPr/>
          </p:nvSpPr>
          <p:spPr>
            <a:xfrm rot="-10800000">
              <a:off x="23751389"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grpSp>
        <p:nvGrpSpPr>
          <p:cNvPr id="21" name="Group 21"/>
          <p:cNvGrpSpPr/>
          <p:nvPr/>
        </p:nvGrpSpPr>
        <p:grpSpPr>
          <a:xfrm rot="-5400000">
            <a:off x="3764395" y="5077983"/>
            <a:ext cx="10759210" cy="131034"/>
            <a:chOff x="0" y="0"/>
            <a:chExt cx="14345614" cy="174712"/>
          </a:xfrm>
        </p:grpSpPr>
        <p:sp>
          <p:nvSpPr>
            <p:cNvPr id="22" name="Freeform 22"/>
            <p:cNvSpPr/>
            <p:nvPr/>
          </p:nvSpPr>
          <p:spPr>
            <a:xfrm rot="-10800000">
              <a:off x="0"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23" name="Freeform 23"/>
            <p:cNvSpPr/>
            <p:nvPr/>
          </p:nvSpPr>
          <p:spPr>
            <a:xfrm rot="-10800000">
              <a:off x="4681820"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24" name="Freeform 24"/>
            <p:cNvSpPr/>
            <p:nvPr/>
          </p:nvSpPr>
          <p:spPr>
            <a:xfrm rot="-10800000">
              <a:off x="9353850" y="0"/>
              <a:ext cx="4991764" cy="174712"/>
            </a:xfrm>
            <a:custGeom>
              <a:avLst/>
              <a:gdLst/>
              <a:ahLst/>
              <a:cxnLst/>
              <a:rect l="l" t="t" r="r" b="b"/>
              <a:pathLst>
                <a:path w="4991764" h="174712">
                  <a:moveTo>
                    <a:pt x="0" y="0"/>
                  </a:moveTo>
                  <a:lnTo>
                    <a:pt x="4991764" y="0"/>
                  </a:lnTo>
                  <a:lnTo>
                    <a:pt x="4991764" y="174712"/>
                  </a:lnTo>
                  <a:lnTo>
                    <a:pt x="0" y="174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grpSp>
      <p:grpSp>
        <p:nvGrpSpPr>
          <p:cNvPr id="25" name="Group 25"/>
          <p:cNvGrpSpPr/>
          <p:nvPr/>
        </p:nvGrpSpPr>
        <p:grpSpPr>
          <a:xfrm>
            <a:off x="-182880" y="-631208"/>
            <a:ext cx="18653760" cy="1173555"/>
            <a:chOff x="0" y="0"/>
            <a:chExt cx="24871680" cy="1564740"/>
          </a:xfrm>
        </p:grpSpPr>
        <p:grpSp>
          <p:nvGrpSpPr>
            <p:cNvPr id="26" name="Group 26"/>
            <p:cNvGrpSpPr/>
            <p:nvPr/>
          </p:nvGrpSpPr>
          <p:grpSpPr>
            <a:xfrm>
              <a:off x="0" y="0"/>
              <a:ext cx="12435840" cy="1564740"/>
              <a:chOff x="0" y="0"/>
              <a:chExt cx="12954000" cy="1629937"/>
            </a:xfrm>
          </p:grpSpPr>
          <p:sp>
            <p:nvSpPr>
              <p:cNvPr id="27" name="Freeform 27"/>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nvGrpSpPr>
            <p:cNvPr id="28" name="Group 28"/>
            <p:cNvGrpSpPr/>
            <p:nvPr/>
          </p:nvGrpSpPr>
          <p:grpSpPr>
            <a:xfrm>
              <a:off x="12435840" y="0"/>
              <a:ext cx="12435840" cy="1564740"/>
              <a:chOff x="0" y="0"/>
              <a:chExt cx="12954000" cy="1629937"/>
            </a:xfrm>
          </p:grpSpPr>
          <p:sp>
            <p:nvSpPr>
              <p:cNvPr id="29" name="Freeform 29"/>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grpSp>
        <p:nvGrpSpPr>
          <p:cNvPr id="30" name="Group 30"/>
          <p:cNvGrpSpPr/>
          <p:nvPr/>
        </p:nvGrpSpPr>
        <p:grpSpPr>
          <a:xfrm>
            <a:off x="-365760" y="9744654"/>
            <a:ext cx="18653760" cy="1173555"/>
            <a:chOff x="0" y="0"/>
            <a:chExt cx="24871680" cy="1564740"/>
          </a:xfrm>
        </p:grpSpPr>
        <p:grpSp>
          <p:nvGrpSpPr>
            <p:cNvPr id="31" name="Group 31"/>
            <p:cNvGrpSpPr/>
            <p:nvPr/>
          </p:nvGrpSpPr>
          <p:grpSpPr>
            <a:xfrm>
              <a:off x="0" y="0"/>
              <a:ext cx="12435840" cy="1564740"/>
              <a:chOff x="0" y="0"/>
              <a:chExt cx="12954000" cy="1629937"/>
            </a:xfrm>
          </p:grpSpPr>
          <p:sp>
            <p:nvSpPr>
              <p:cNvPr id="32" name="Freeform 32"/>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nvGrpSpPr>
            <p:cNvPr id="33" name="Group 33"/>
            <p:cNvGrpSpPr/>
            <p:nvPr/>
          </p:nvGrpSpPr>
          <p:grpSpPr>
            <a:xfrm>
              <a:off x="12435840" y="0"/>
              <a:ext cx="12435840" cy="1564740"/>
              <a:chOff x="0" y="0"/>
              <a:chExt cx="12954000" cy="1629937"/>
            </a:xfrm>
          </p:grpSpPr>
          <p:sp>
            <p:nvSpPr>
              <p:cNvPr id="34" name="Freeform 34"/>
              <p:cNvSpPr/>
              <p:nvPr/>
            </p:nvSpPr>
            <p:spPr>
              <a:xfrm>
                <a:off x="0" y="0"/>
                <a:ext cx="12954000" cy="1629937"/>
              </a:xfrm>
              <a:custGeom>
                <a:avLst/>
                <a:gdLst/>
                <a:ahLst/>
                <a:cxnLst/>
                <a:rect l="l" t="t" r="r" b="b"/>
                <a:pathLst>
                  <a:path w="12954000" h="1629937">
                    <a:moveTo>
                      <a:pt x="12954000" y="814968"/>
                    </a:moveTo>
                    <a:cubicBezTo>
                      <a:pt x="12954000" y="1265064"/>
                      <a:pt x="12589124" y="1629936"/>
                      <a:pt x="12139032" y="1629936"/>
                    </a:cubicBezTo>
                    <a:cubicBezTo>
                      <a:pt x="11722777" y="1629936"/>
                      <a:pt x="11379450" y="1317854"/>
                      <a:pt x="11330169" y="914913"/>
                    </a:cubicBezTo>
                    <a:cubicBezTo>
                      <a:pt x="11280890" y="1317854"/>
                      <a:pt x="10937563" y="1629936"/>
                      <a:pt x="10521309" y="1629936"/>
                    </a:cubicBezTo>
                    <a:cubicBezTo>
                      <a:pt x="10105055" y="1629936"/>
                      <a:pt x="9761727" y="1317854"/>
                      <a:pt x="9712448" y="914913"/>
                    </a:cubicBezTo>
                    <a:cubicBezTo>
                      <a:pt x="9663170" y="1317854"/>
                      <a:pt x="9319840" y="1629936"/>
                      <a:pt x="8903585" y="1629936"/>
                    </a:cubicBezTo>
                    <a:cubicBezTo>
                      <a:pt x="8487330" y="1629936"/>
                      <a:pt x="8144004" y="1317854"/>
                      <a:pt x="8094725" y="914913"/>
                    </a:cubicBezTo>
                    <a:cubicBezTo>
                      <a:pt x="8045446" y="1317854"/>
                      <a:pt x="7702117" y="1629936"/>
                      <a:pt x="7285863" y="1629936"/>
                    </a:cubicBezTo>
                    <a:cubicBezTo>
                      <a:pt x="6869609" y="1629936"/>
                      <a:pt x="6526280" y="1317854"/>
                      <a:pt x="6477001" y="914911"/>
                    </a:cubicBezTo>
                    <a:cubicBezTo>
                      <a:pt x="6427723" y="1317854"/>
                      <a:pt x="6084395" y="1629936"/>
                      <a:pt x="5668140" y="1629936"/>
                    </a:cubicBezTo>
                    <a:cubicBezTo>
                      <a:pt x="5251884" y="1629936"/>
                      <a:pt x="4908558" y="1317854"/>
                      <a:pt x="4859278" y="914913"/>
                    </a:cubicBezTo>
                    <a:cubicBezTo>
                      <a:pt x="4809999" y="1317854"/>
                      <a:pt x="4466671" y="1629936"/>
                      <a:pt x="4050417" y="1629936"/>
                    </a:cubicBezTo>
                    <a:cubicBezTo>
                      <a:pt x="3634163" y="1629936"/>
                      <a:pt x="3290836" y="1317854"/>
                      <a:pt x="3241556" y="914913"/>
                    </a:cubicBezTo>
                    <a:cubicBezTo>
                      <a:pt x="3192276" y="1317854"/>
                      <a:pt x="2848949" y="1629936"/>
                      <a:pt x="2432694" y="1629936"/>
                    </a:cubicBezTo>
                    <a:cubicBezTo>
                      <a:pt x="2016439" y="1629936"/>
                      <a:pt x="1673112" y="1317854"/>
                      <a:pt x="1623834" y="914913"/>
                    </a:cubicBezTo>
                    <a:cubicBezTo>
                      <a:pt x="1574554" y="1317854"/>
                      <a:pt x="1231226" y="1629936"/>
                      <a:pt x="814971" y="1629936"/>
                    </a:cubicBezTo>
                    <a:cubicBezTo>
                      <a:pt x="364875" y="1629937"/>
                      <a:pt x="0" y="1265063"/>
                      <a:pt x="0" y="814968"/>
                    </a:cubicBezTo>
                    <a:cubicBezTo>
                      <a:pt x="0" y="364872"/>
                      <a:pt x="364875" y="0"/>
                      <a:pt x="814968" y="0"/>
                    </a:cubicBezTo>
                    <a:cubicBezTo>
                      <a:pt x="1231223" y="0"/>
                      <a:pt x="1574551" y="312082"/>
                      <a:pt x="1623831" y="715020"/>
                    </a:cubicBezTo>
                    <a:cubicBezTo>
                      <a:pt x="1673111" y="312082"/>
                      <a:pt x="2016439" y="0"/>
                      <a:pt x="2432693" y="0"/>
                    </a:cubicBezTo>
                    <a:cubicBezTo>
                      <a:pt x="2848946" y="0"/>
                      <a:pt x="3192275" y="312082"/>
                      <a:pt x="3241554" y="715020"/>
                    </a:cubicBezTo>
                    <a:cubicBezTo>
                      <a:pt x="3290834" y="312081"/>
                      <a:pt x="3634161" y="0"/>
                      <a:pt x="4050416" y="0"/>
                    </a:cubicBezTo>
                    <a:cubicBezTo>
                      <a:pt x="4466671" y="0"/>
                      <a:pt x="4809998" y="312082"/>
                      <a:pt x="4859277" y="715020"/>
                    </a:cubicBezTo>
                    <a:cubicBezTo>
                      <a:pt x="4908556" y="312081"/>
                      <a:pt x="5251884" y="0"/>
                      <a:pt x="5668138" y="0"/>
                    </a:cubicBezTo>
                    <a:cubicBezTo>
                      <a:pt x="6084392" y="0"/>
                      <a:pt x="6427722" y="312082"/>
                      <a:pt x="6477000" y="715025"/>
                    </a:cubicBezTo>
                    <a:cubicBezTo>
                      <a:pt x="6526278" y="312082"/>
                      <a:pt x="6869606" y="0"/>
                      <a:pt x="7285861" y="0"/>
                    </a:cubicBezTo>
                    <a:cubicBezTo>
                      <a:pt x="7702117" y="0"/>
                      <a:pt x="8045445" y="312082"/>
                      <a:pt x="8094724" y="715020"/>
                    </a:cubicBezTo>
                    <a:cubicBezTo>
                      <a:pt x="8144002" y="312081"/>
                      <a:pt x="8487332" y="0"/>
                      <a:pt x="8903584" y="0"/>
                    </a:cubicBezTo>
                    <a:cubicBezTo>
                      <a:pt x="9319837" y="0"/>
                      <a:pt x="9663167" y="312082"/>
                      <a:pt x="9712447" y="715020"/>
                    </a:cubicBezTo>
                    <a:cubicBezTo>
                      <a:pt x="9761725" y="312081"/>
                      <a:pt x="10105054" y="0"/>
                      <a:pt x="10521307" y="0"/>
                    </a:cubicBezTo>
                    <a:cubicBezTo>
                      <a:pt x="10937561" y="0"/>
                      <a:pt x="11280889" y="312082"/>
                      <a:pt x="11330168" y="715020"/>
                    </a:cubicBezTo>
                    <a:cubicBezTo>
                      <a:pt x="11379449" y="312081"/>
                      <a:pt x="11722776" y="0"/>
                      <a:pt x="12139031" y="0"/>
                    </a:cubicBezTo>
                    <a:cubicBezTo>
                      <a:pt x="12589124" y="0"/>
                      <a:pt x="12953998" y="364874"/>
                      <a:pt x="12953998" y="814968"/>
                    </a:cubicBezTo>
                    <a:close/>
                  </a:path>
                </a:pathLst>
              </a:custGeom>
              <a:solidFill>
                <a:srgbClr val="A4934C"/>
              </a:solidFill>
            </p:spPr>
            <p:txBody>
              <a:bodyPr/>
              <a:lstStyle/>
              <a:p>
                <a:endParaRPr lang="hr-H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9CCE9"/>
        </a:solidFill>
        <a:effectLst/>
      </p:bgPr>
    </p:bg>
    <p:spTree>
      <p:nvGrpSpPr>
        <p:cNvPr id="1" name=""/>
        <p:cNvGrpSpPr/>
        <p:nvPr/>
      </p:nvGrpSpPr>
      <p:grpSpPr>
        <a:xfrm>
          <a:off x="0" y="0"/>
          <a:ext cx="0" cy="0"/>
          <a:chOff x="0" y="0"/>
          <a:chExt cx="0" cy="0"/>
        </a:xfrm>
      </p:grpSpPr>
      <p:sp>
        <p:nvSpPr>
          <p:cNvPr id="2" name="Freeform 2"/>
          <p:cNvSpPr/>
          <p:nvPr/>
        </p:nvSpPr>
        <p:spPr>
          <a:xfrm>
            <a:off x="2289679" y="2780993"/>
            <a:ext cx="4517246" cy="4114800"/>
          </a:xfrm>
          <a:custGeom>
            <a:avLst/>
            <a:gdLst/>
            <a:ahLst/>
            <a:cxnLst/>
            <a:rect l="l" t="t" r="r" b="b"/>
            <a:pathLst>
              <a:path w="4517246" h="4114800">
                <a:moveTo>
                  <a:pt x="0" y="0"/>
                </a:moveTo>
                <a:lnTo>
                  <a:pt x="4517246" y="0"/>
                </a:lnTo>
                <a:lnTo>
                  <a:pt x="4517246"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hr-HR"/>
          </a:p>
        </p:txBody>
      </p:sp>
      <p:sp>
        <p:nvSpPr>
          <p:cNvPr id="3" name="Freeform 3"/>
          <p:cNvSpPr/>
          <p:nvPr/>
        </p:nvSpPr>
        <p:spPr>
          <a:xfrm>
            <a:off x="11996751" y="2780993"/>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hr-HR"/>
          </a:p>
        </p:txBody>
      </p:sp>
      <p:sp>
        <p:nvSpPr>
          <p:cNvPr id="4" name="TextBox 4"/>
          <p:cNvSpPr txBox="1"/>
          <p:nvPr/>
        </p:nvSpPr>
        <p:spPr>
          <a:xfrm>
            <a:off x="6580212" y="537527"/>
            <a:ext cx="5127575" cy="887095"/>
          </a:xfrm>
          <a:prstGeom prst="rect">
            <a:avLst/>
          </a:prstGeom>
        </p:spPr>
        <p:txBody>
          <a:bodyPr lIns="0" tIns="0" rIns="0" bIns="0" rtlCol="0" anchor="t">
            <a:spAutoFit/>
          </a:bodyPr>
          <a:lstStyle/>
          <a:p>
            <a:pPr algn="ctr">
              <a:lnSpc>
                <a:spcPts val="7279"/>
              </a:lnSpc>
            </a:pPr>
            <a:r>
              <a:rPr lang="en-US" sz="5199" b="1">
                <a:solidFill>
                  <a:srgbClr val="000000"/>
                </a:solidFill>
                <a:latin typeface="Canva Sans Bold"/>
                <a:ea typeface="Canva Sans Bold"/>
                <a:cs typeface="Canva Sans Bold"/>
                <a:sym typeface="Canva Sans Bold"/>
              </a:rPr>
              <a:t>Forming teams: </a:t>
            </a:r>
          </a:p>
        </p:txBody>
      </p:sp>
      <p:sp>
        <p:nvSpPr>
          <p:cNvPr id="5" name="TextBox 5"/>
          <p:cNvSpPr txBox="1"/>
          <p:nvPr/>
        </p:nvSpPr>
        <p:spPr>
          <a:xfrm>
            <a:off x="3315309" y="8156913"/>
            <a:ext cx="12796242" cy="887095"/>
          </a:xfrm>
          <a:prstGeom prst="rect">
            <a:avLst/>
          </a:prstGeom>
        </p:spPr>
        <p:txBody>
          <a:bodyPr lIns="0" tIns="0" rIns="0" bIns="0" rtlCol="0" anchor="t">
            <a:spAutoFit/>
          </a:bodyPr>
          <a:lstStyle/>
          <a:p>
            <a:pPr marL="0" lvl="0" indent="0" algn="ctr">
              <a:lnSpc>
                <a:spcPts val="7279"/>
              </a:lnSpc>
              <a:spcBef>
                <a:spcPct val="0"/>
              </a:spcBef>
            </a:pPr>
            <a:r>
              <a:rPr lang="en-US" sz="5199" b="1">
                <a:solidFill>
                  <a:srgbClr val="000000"/>
                </a:solidFill>
                <a:latin typeface="Canva Sans Bold"/>
                <a:ea typeface="Canva Sans Bold"/>
                <a:cs typeface="Canva Sans Bold"/>
                <a:sym typeface="Canva Sans Bold"/>
              </a:rPr>
              <a:t>Team 3  - audience -online participation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33100" y="8847300"/>
            <a:ext cx="3554900" cy="1439700"/>
          </a:xfrm>
          <a:custGeom>
            <a:avLst/>
            <a:gdLst/>
            <a:ahLst/>
            <a:cxnLst/>
            <a:rect l="l" t="t" r="r" b="b"/>
            <a:pathLst>
              <a:path w="3554900" h="1439700">
                <a:moveTo>
                  <a:pt x="0" y="0"/>
                </a:moveTo>
                <a:lnTo>
                  <a:pt x="3554900" y="0"/>
                </a:lnTo>
                <a:lnTo>
                  <a:pt x="3554900" y="1439700"/>
                </a:lnTo>
                <a:lnTo>
                  <a:pt x="0" y="1439700"/>
                </a:lnTo>
                <a:lnTo>
                  <a:pt x="0" y="0"/>
                </a:lnTo>
                <a:close/>
              </a:path>
            </a:pathLst>
          </a:custGeom>
          <a:blipFill>
            <a:blip r:embed="rId2"/>
            <a:stretch>
              <a:fillRect/>
            </a:stretch>
          </a:blipFill>
        </p:spPr>
        <p:txBody>
          <a:bodyPr/>
          <a:lstStyle/>
          <a:p>
            <a:endParaRPr lang="hr-HR"/>
          </a:p>
        </p:txBody>
      </p:sp>
      <p:sp>
        <p:nvSpPr>
          <p:cNvPr id="3" name="Freeform 3"/>
          <p:cNvSpPr/>
          <p:nvPr/>
        </p:nvSpPr>
        <p:spPr>
          <a:xfrm>
            <a:off x="15477882" y="0"/>
            <a:ext cx="3133105" cy="3455879"/>
          </a:xfrm>
          <a:custGeom>
            <a:avLst/>
            <a:gdLst/>
            <a:ahLst/>
            <a:cxnLst/>
            <a:rect l="l" t="t" r="r" b="b"/>
            <a:pathLst>
              <a:path w="3133105" h="3455879">
                <a:moveTo>
                  <a:pt x="0" y="0"/>
                </a:moveTo>
                <a:lnTo>
                  <a:pt x="3133105" y="0"/>
                </a:lnTo>
                <a:lnTo>
                  <a:pt x="3133105" y="3455879"/>
                </a:lnTo>
                <a:lnTo>
                  <a:pt x="0" y="3455879"/>
                </a:lnTo>
                <a:lnTo>
                  <a:pt x="0" y="0"/>
                </a:lnTo>
                <a:close/>
              </a:path>
            </a:pathLst>
          </a:custGeom>
          <a:blipFill>
            <a:blip r:embed="rId3"/>
            <a:stretch>
              <a:fillRect l="-5151" r="-5151"/>
            </a:stretch>
          </a:blipFill>
        </p:spPr>
        <p:txBody>
          <a:bodyPr/>
          <a:lstStyle/>
          <a:p>
            <a:endParaRPr lang="hr-HR"/>
          </a:p>
        </p:txBody>
      </p:sp>
      <p:sp>
        <p:nvSpPr>
          <p:cNvPr id="4" name="Freeform 4"/>
          <p:cNvSpPr/>
          <p:nvPr/>
        </p:nvSpPr>
        <p:spPr>
          <a:xfrm>
            <a:off x="365747" y="9394874"/>
            <a:ext cx="4256665" cy="892126"/>
          </a:xfrm>
          <a:custGeom>
            <a:avLst/>
            <a:gdLst/>
            <a:ahLst/>
            <a:cxnLst/>
            <a:rect l="l" t="t" r="r" b="b"/>
            <a:pathLst>
              <a:path w="4256665" h="892126">
                <a:moveTo>
                  <a:pt x="0" y="0"/>
                </a:moveTo>
                <a:lnTo>
                  <a:pt x="4256666" y="0"/>
                </a:lnTo>
                <a:lnTo>
                  <a:pt x="4256666" y="892126"/>
                </a:lnTo>
                <a:lnTo>
                  <a:pt x="0" y="892126"/>
                </a:lnTo>
                <a:lnTo>
                  <a:pt x="0" y="0"/>
                </a:lnTo>
                <a:close/>
              </a:path>
            </a:pathLst>
          </a:custGeom>
          <a:blipFill>
            <a:blip r:embed="rId4"/>
            <a:stretch>
              <a:fillRect/>
            </a:stretch>
          </a:blipFill>
        </p:spPr>
        <p:txBody>
          <a:bodyPr/>
          <a:lstStyle/>
          <a:p>
            <a:endParaRPr lang="hr-HR"/>
          </a:p>
        </p:txBody>
      </p:sp>
      <p:sp>
        <p:nvSpPr>
          <p:cNvPr id="5" name="TextBox 5"/>
          <p:cNvSpPr txBox="1"/>
          <p:nvPr/>
        </p:nvSpPr>
        <p:spPr>
          <a:xfrm>
            <a:off x="730833" y="-41968"/>
            <a:ext cx="17557167" cy="9300268"/>
          </a:xfrm>
          <a:prstGeom prst="rect">
            <a:avLst/>
          </a:prstGeom>
        </p:spPr>
        <p:txBody>
          <a:bodyPr lIns="0" tIns="0" rIns="0" bIns="0" rtlCol="0" anchor="t">
            <a:spAutoFit/>
          </a:bodyPr>
          <a:lstStyle/>
          <a:p>
            <a:pPr algn="ctr">
              <a:lnSpc>
                <a:spcPts val="8186"/>
              </a:lnSpc>
            </a:pPr>
            <a:r>
              <a:rPr lang="en-US" sz="5847" b="1">
                <a:solidFill>
                  <a:srgbClr val="000000"/>
                </a:solidFill>
                <a:latin typeface="Canva Sans Bold"/>
                <a:ea typeface="Canva Sans Bold"/>
                <a:cs typeface="Canva Sans Bold"/>
                <a:sym typeface="Canva Sans Bold"/>
              </a:rPr>
              <a:t>Team Debate:</a:t>
            </a:r>
          </a:p>
          <a:p>
            <a:pPr algn="l">
              <a:lnSpc>
                <a:spcPts val="8186"/>
              </a:lnSpc>
            </a:pPr>
            <a:r>
              <a:rPr lang="en-US" sz="5847">
                <a:solidFill>
                  <a:srgbClr val="000000"/>
                </a:solidFill>
                <a:latin typeface="Canva Sans"/>
                <a:ea typeface="Canva Sans"/>
                <a:cs typeface="Canva Sans"/>
                <a:sym typeface="Canva Sans"/>
              </a:rPr>
              <a:t>Preparation: 15min</a:t>
            </a:r>
          </a:p>
          <a:p>
            <a:pPr algn="l">
              <a:lnSpc>
                <a:spcPts val="8186"/>
              </a:lnSpc>
            </a:pPr>
            <a:r>
              <a:rPr lang="en-US" sz="5847">
                <a:solidFill>
                  <a:srgbClr val="000000"/>
                </a:solidFill>
                <a:latin typeface="Canva Sans"/>
                <a:ea typeface="Canva Sans"/>
                <a:cs typeface="Canva Sans"/>
                <a:sym typeface="Canva Sans"/>
              </a:rPr>
              <a:t>Opening statement (Side A): 5min</a:t>
            </a:r>
          </a:p>
          <a:p>
            <a:pPr algn="l">
              <a:lnSpc>
                <a:spcPts val="8186"/>
              </a:lnSpc>
            </a:pPr>
            <a:r>
              <a:rPr lang="en-US" sz="5847">
                <a:solidFill>
                  <a:srgbClr val="000000"/>
                </a:solidFill>
                <a:latin typeface="Canva Sans"/>
                <a:ea typeface="Canva Sans"/>
                <a:cs typeface="Canva Sans"/>
                <a:sym typeface="Canva Sans"/>
              </a:rPr>
              <a:t>Opening statement (Side B): 5min</a:t>
            </a:r>
          </a:p>
          <a:p>
            <a:pPr algn="l">
              <a:lnSpc>
                <a:spcPts val="8186"/>
              </a:lnSpc>
            </a:pPr>
            <a:r>
              <a:rPr lang="en-US" sz="5847">
                <a:solidFill>
                  <a:srgbClr val="000000"/>
                </a:solidFill>
                <a:latin typeface="Canva Sans"/>
                <a:ea typeface="Canva Sans"/>
                <a:cs typeface="Canva Sans"/>
                <a:sym typeface="Canva Sans"/>
              </a:rPr>
              <a:t>Cross examination (Side A): 5min</a:t>
            </a:r>
          </a:p>
          <a:p>
            <a:pPr algn="l">
              <a:lnSpc>
                <a:spcPts val="8186"/>
              </a:lnSpc>
            </a:pPr>
            <a:r>
              <a:rPr lang="en-US" sz="5847">
                <a:solidFill>
                  <a:srgbClr val="000000"/>
                </a:solidFill>
                <a:latin typeface="Canva Sans"/>
                <a:ea typeface="Canva Sans"/>
                <a:cs typeface="Canva Sans"/>
                <a:sym typeface="Canva Sans"/>
              </a:rPr>
              <a:t>Cross examination (Side B): 5min</a:t>
            </a:r>
          </a:p>
          <a:p>
            <a:pPr algn="l">
              <a:lnSpc>
                <a:spcPts val="8186"/>
              </a:lnSpc>
            </a:pPr>
            <a:r>
              <a:rPr lang="en-US" sz="5847">
                <a:solidFill>
                  <a:srgbClr val="000000"/>
                </a:solidFill>
                <a:latin typeface="Canva Sans"/>
                <a:ea typeface="Canva Sans"/>
                <a:cs typeface="Canva Sans"/>
                <a:sym typeface="Canva Sans"/>
              </a:rPr>
              <a:t>Audience</a:t>
            </a:r>
            <a:r>
              <a:rPr lang="en-US" sz="5847" b="1">
                <a:solidFill>
                  <a:srgbClr val="000000"/>
                </a:solidFill>
                <a:latin typeface="Canva Sans Bold"/>
                <a:ea typeface="Canva Sans Bold"/>
                <a:cs typeface="Canva Sans Bold"/>
                <a:sym typeface="Canva Sans Bold"/>
              </a:rPr>
              <a:t> </a:t>
            </a:r>
            <a:r>
              <a:rPr lang="en-US" sz="5847">
                <a:solidFill>
                  <a:srgbClr val="000000"/>
                </a:solidFill>
                <a:latin typeface="Canva Sans"/>
                <a:ea typeface="Canva Sans"/>
                <a:cs typeface="Canva Sans"/>
                <a:sym typeface="Canva Sans"/>
              </a:rPr>
              <a:t>questions: 5min (if needed)</a:t>
            </a:r>
          </a:p>
          <a:p>
            <a:pPr algn="l">
              <a:lnSpc>
                <a:spcPts val="8186"/>
              </a:lnSpc>
            </a:pPr>
            <a:r>
              <a:rPr lang="en-US" sz="5847">
                <a:solidFill>
                  <a:srgbClr val="000000"/>
                </a:solidFill>
                <a:latin typeface="Canva Sans"/>
                <a:ea typeface="Canva Sans"/>
                <a:cs typeface="Canva Sans"/>
                <a:sym typeface="Canva Sans"/>
              </a:rPr>
              <a:t>Closing statement: 2min</a:t>
            </a:r>
          </a:p>
          <a:p>
            <a:pPr algn="l">
              <a:lnSpc>
                <a:spcPts val="8186"/>
              </a:lnSpc>
            </a:pPr>
            <a:r>
              <a:rPr lang="en-US" sz="5847">
                <a:solidFill>
                  <a:srgbClr val="000000"/>
                </a:solidFill>
                <a:latin typeface="Canva Sans"/>
                <a:ea typeface="Canva Sans"/>
                <a:cs typeface="Canva Sans"/>
                <a:sym typeface="Canva Sans"/>
              </a:rPr>
              <a:t>Conclusion: 5min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85470" y="-49518"/>
            <a:ext cx="6717060" cy="1078218"/>
          </a:xfrm>
          <a:prstGeom prst="rect">
            <a:avLst/>
          </a:prstGeom>
        </p:spPr>
        <p:txBody>
          <a:bodyPr lIns="0" tIns="0" rIns="0" bIns="0" rtlCol="0" anchor="t">
            <a:spAutoFit/>
          </a:bodyPr>
          <a:lstStyle/>
          <a:p>
            <a:pPr marL="0" lvl="0" indent="0" algn="ctr">
              <a:lnSpc>
                <a:spcPts val="8820"/>
              </a:lnSpc>
              <a:spcBef>
                <a:spcPct val="0"/>
              </a:spcBef>
            </a:pPr>
            <a:r>
              <a:rPr lang="en-US" sz="6300" b="1">
                <a:solidFill>
                  <a:srgbClr val="000000"/>
                </a:solidFill>
                <a:latin typeface="Canva Sans Bold"/>
                <a:ea typeface="Canva Sans Bold"/>
                <a:cs typeface="Canva Sans Bold"/>
                <a:sym typeface="Canva Sans Bold"/>
              </a:rPr>
              <a:t>TOPICS - group 1 </a:t>
            </a:r>
          </a:p>
        </p:txBody>
      </p:sp>
      <p:sp>
        <p:nvSpPr>
          <p:cNvPr id="3" name="TextBox 3"/>
          <p:cNvSpPr txBox="1"/>
          <p:nvPr/>
        </p:nvSpPr>
        <p:spPr>
          <a:xfrm>
            <a:off x="309238" y="1346634"/>
            <a:ext cx="17669523" cy="9121775"/>
          </a:xfrm>
          <a:prstGeom prst="rect">
            <a:avLst/>
          </a:prstGeom>
        </p:spPr>
        <p:txBody>
          <a:bodyPr lIns="0" tIns="0" rIns="0" bIns="0" rtlCol="0" anchor="t">
            <a:spAutoFit/>
          </a:bodyPr>
          <a:lstStyle/>
          <a:p>
            <a:pPr marL="777234" lvl="1" indent="-388617" algn="l">
              <a:lnSpc>
                <a:spcPts val="5039"/>
              </a:lnSpc>
              <a:spcBef>
                <a:spcPct val="0"/>
              </a:spcBef>
              <a:buFont typeface="Arial"/>
              <a:buChar char="•"/>
            </a:pPr>
            <a:r>
              <a:rPr lang="en-US" sz="3599" dirty="0">
                <a:solidFill>
                  <a:srgbClr val="000000"/>
                </a:solidFill>
                <a:latin typeface="Canva Sans"/>
                <a:ea typeface="Canva Sans"/>
                <a:cs typeface="Canva Sans"/>
                <a:sym typeface="Canva Sans"/>
              </a:rPr>
              <a:t>It is the year </a:t>
            </a:r>
            <a:r>
              <a:rPr lang="en-US" sz="3599" b="1" dirty="0">
                <a:solidFill>
                  <a:srgbClr val="000000"/>
                </a:solidFill>
                <a:latin typeface="Canva Sans Bold"/>
                <a:ea typeface="Canva Sans Bold"/>
                <a:cs typeface="Canva Sans Bold"/>
                <a:sym typeface="Canva Sans Bold"/>
              </a:rPr>
              <a:t>2035</a:t>
            </a:r>
            <a:r>
              <a:rPr lang="en-US" sz="3599" dirty="0">
                <a:solidFill>
                  <a:srgbClr val="000000"/>
                </a:solidFill>
                <a:latin typeface="Canva Sans"/>
                <a:ea typeface="Canva Sans"/>
                <a:cs typeface="Canva Sans"/>
                <a:sym typeface="Canva Sans"/>
              </a:rPr>
              <a:t> schools around the world are using </a:t>
            </a:r>
            <a:r>
              <a:rPr lang="en-US" sz="3599" b="1" u="none" strike="noStrike" dirty="0">
                <a:solidFill>
                  <a:srgbClr val="000000"/>
                </a:solidFill>
                <a:latin typeface="Canva Sans Bold"/>
                <a:ea typeface="Canva Sans Bold"/>
                <a:cs typeface="Canva Sans Bold"/>
                <a:sym typeface="Canva Sans Bold"/>
              </a:rPr>
              <a:t>AI-powered surveillance systems</a:t>
            </a:r>
            <a:r>
              <a:rPr lang="en-US" sz="3599" u="none" strike="noStrike" dirty="0">
                <a:solidFill>
                  <a:srgbClr val="000000"/>
                </a:solidFill>
                <a:latin typeface="Canva Sans"/>
                <a:ea typeface="Canva Sans"/>
                <a:cs typeface="Canva Sans"/>
                <a:sym typeface="Canva Sans"/>
              </a:rPr>
              <a:t> to monitor students.</a:t>
            </a:r>
          </a:p>
          <a:p>
            <a:pPr algn="ctr">
              <a:lnSpc>
                <a:spcPts val="5039"/>
              </a:lnSpc>
              <a:spcBef>
                <a:spcPct val="0"/>
              </a:spcBef>
            </a:pPr>
            <a:endParaRPr lang="en-US" sz="3599" u="none" strike="noStrike" dirty="0">
              <a:solidFill>
                <a:srgbClr val="000000"/>
              </a:solidFill>
              <a:latin typeface="Canva Sans"/>
              <a:ea typeface="Canva Sans"/>
              <a:cs typeface="Canva Sans"/>
              <a:sym typeface="Canva Sans"/>
            </a:endParaRPr>
          </a:p>
          <a:p>
            <a:pPr marL="777234" lvl="1" indent="-388617" algn="l">
              <a:lnSpc>
                <a:spcPts val="5039"/>
              </a:lnSpc>
              <a:spcBef>
                <a:spcPct val="0"/>
              </a:spcBef>
              <a:buFont typeface="Arial"/>
              <a:buChar char="•"/>
            </a:pPr>
            <a:r>
              <a:rPr lang="en-US" sz="3599" u="none" strike="noStrike" dirty="0">
                <a:solidFill>
                  <a:srgbClr val="000000"/>
                </a:solidFill>
                <a:latin typeface="Canva Sans"/>
                <a:ea typeface="Canva Sans"/>
                <a:cs typeface="Canva Sans"/>
                <a:sym typeface="Canva Sans"/>
              </a:rPr>
              <a:t>These AI systems use </a:t>
            </a:r>
            <a:r>
              <a:rPr lang="en-US" sz="3599" b="1" u="none" strike="noStrike" dirty="0">
                <a:solidFill>
                  <a:srgbClr val="000000"/>
                </a:solidFill>
                <a:latin typeface="Canva Sans Bold"/>
                <a:ea typeface="Canva Sans Bold"/>
                <a:cs typeface="Canva Sans Bold"/>
                <a:sym typeface="Canva Sans Bold"/>
              </a:rPr>
              <a:t>cameras, facial recognition, and behavioral analysis</a:t>
            </a:r>
            <a:r>
              <a:rPr lang="en-US" sz="3599" u="none" strike="noStrike" dirty="0">
                <a:solidFill>
                  <a:srgbClr val="000000"/>
                </a:solidFill>
                <a:latin typeface="Canva Sans"/>
                <a:ea typeface="Canva Sans"/>
                <a:cs typeface="Canva Sans"/>
                <a:sym typeface="Canva Sans"/>
              </a:rPr>
              <a:t> to detect whether students are paying attention, following school rules, or even feeling stressed. Some schools believe that this technology will improve safety, prevent bullying, and help teachers better understand their students.</a:t>
            </a:r>
          </a:p>
          <a:p>
            <a:pPr marL="777234" lvl="1" indent="-388617" algn="l">
              <a:lnSpc>
                <a:spcPts val="5039"/>
              </a:lnSpc>
              <a:spcBef>
                <a:spcPct val="0"/>
              </a:spcBef>
              <a:buFont typeface="Arial"/>
              <a:buChar char="•"/>
            </a:pPr>
            <a:r>
              <a:rPr lang="en-US" sz="3599" u="none" strike="noStrike" dirty="0">
                <a:solidFill>
                  <a:srgbClr val="000000"/>
                </a:solidFill>
                <a:latin typeface="Canva Sans"/>
                <a:ea typeface="Canva Sans"/>
                <a:cs typeface="Canva Sans"/>
                <a:sym typeface="Canva Sans"/>
              </a:rPr>
              <a:t>However, others are concerned that it invades on students' privacy, makes them feel uncomfortable, and could lead to unfair punishments.</a:t>
            </a:r>
          </a:p>
          <a:p>
            <a:pPr algn="l">
              <a:lnSpc>
                <a:spcPts val="5039"/>
              </a:lnSpc>
              <a:spcBef>
                <a:spcPct val="0"/>
              </a:spcBef>
            </a:pPr>
            <a:endParaRPr lang="en-US" sz="3599" u="none" strike="noStrike" dirty="0">
              <a:solidFill>
                <a:srgbClr val="000000"/>
              </a:solidFill>
              <a:latin typeface="Canva Sans"/>
              <a:ea typeface="Canva Sans"/>
              <a:cs typeface="Canva Sans"/>
              <a:sym typeface="Canva Sans"/>
            </a:endParaRPr>
          </a:p>
          <a:p>
            <a:pPr marL="777234" lvl="1" indent="-388617" algn="ctr">
              <a:lnSpc>
                <a:spcPts val="5039"/>
              </a:lnSpc>
              <a:spcBef>
                <a:spcPct val="0"/>
              </a:spcBef>
              <a:buFont typeface="Arial"/>
              <a:buChar char="•"/>
            </a:pPr>
            <a:r>
              <a:rPr lang="en-US" sz="3599" b="1" u="none" strike="noStrike" dirty="0">
                <a:solidFill>
                  <a:srgbClr val="000000"/>
                </a:solidFill>
                <a:latin typeface="Canva Sans Bold"/>
                <a:ea typeface="Canva Sans Bold"/>
                <a:cs typeface="Canva Sans Bold"/>
                <a:sym typeface="Canva Sans Bold"/>
              </a:rPr>
              <a:t>Today, the school board is having a discussion to decide: </a:t>
            </a:r>
          </a:p>
          <a:p>
            <a:pPr marL="388617" lvl="1" algn="ctr">
              <a:lnSpc>
                <a:spcPts val="5039"/>
              </a:lnSpc>
              <a:spcBef>
                <a:spcPct val="0"/>
              </a:spcBef>
            </a:pPr>
            <a:r>
              <a:rPr lang="en-US" sz="3599" b="1" u="none" strike="noStrike" dirty="0">
                <a:solidFill>
                  <a:srgbClr val="F60F0F"/>
                </a:solidFill>
                <a:latin typeface="Canva Sans Bold"/>
                <a:ea typeface="Canva Sans Bold"/>
                <a:cs typeface="Canva Sans Bold"/>
                <a:sym typeface="Canva Sans Bold"/>
              </a:rPr>
              <a:t>Should AI be used to monitor students in schools?"</a:t>
            </a:r>
          </a:p>
          <a:p>
            <a:pPr marL="0" lvl="0" indent="0" algn="ctr">
              <a:lnSpc>
                <a:spcPts val="6860"/>
              </a:lnSpc>
              <a:spcBef>
                <a:spcPct val="0"/>
              </a:spcBef>
            </a:pPr>
            <a:endParaRPr lang="en-US" sz="3599" b="1" u="none" strike="noStrike" dirty="0">
              <a:solidFill>
                <a:srgbClr val="F60F0F"/>
              </a:solidFill>
              <a:latin typeface="Canva Sans Bold"/>
              <a:ea typeface="Canva Sans Bold"/>
              <a:cs typeface="Canva Sans Bold"/>
              <a:sym typeface="Canva Sans Bold"/>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512</Words>
  <Application>Microsoft Macintosh PowerPoint</Application>
  <PresentationFormat>Custom</PresentationFormat>
  <Paragraphs>79</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Canva Sans</vt:lpstr>
      <vt:lpstr>Arial</vt:lpstr>
      <vt:lpstr>Carollo Playscript Bold</vt:lpstr>
      <vt:lpstr>Calibri</vt:lpstr>
      <vt:lpstr>Bitter Bold</vt:lpstr>
      <vt:lpstr>Carollo Playscript</vt:lpstr>
      <vt:lpstr>Bitter</vt:lpstr>
      <vt:lpstr>Canva Sans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POLICY DEBATE</dc:title>
  <cp:lastModifiedBy>D T</cp:lastModifiedBy>
  <cp:revision>2</cp:revision>
  <dcterms:created xsi:type="dcterms:W3CDTF">2006-08-16T00:00:00Z</dcterms:created>
  <dcterms:modified xsi:type="dcterms:W3CDTF">2025-05-05T05:06:33Z</dcterms:modified>
  <dc:identifier>DAGlewoV8jo</dc:identifier>
</cp:coreProperties>
</file>